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85" r:id="rId4"/>
    <p:sldId id="271" r:id="rId5"/>
    <p:sldId id="272" r:id="rId6"/>
    <p:sldId id="273" r:id="rId7"/>
    <p:sldId id="274" r:id="rId8"/>
    <p:sldId id="264" r:id="rId9"/>
    <p:sldId id="290" r:id="rId10"/>
    <p:sldId id="265" r:id="rId11"/>
    <p:sldId id="266" r:id="rId12"/>
    <p:sldId id="268" r:id="rId13"/>
    <p:sldId id="277" r:id="rId14"/>
    <p:sldId id="275" r:id="rId15"/>
    <p:sldId id="279" r:id="rId16"/>
    <p:sldId id="286" r:id="rId17"/>
    <p:sldId id="293" r:id="rId18"/>
    <p:sldId id="294" r:id="rId19"/>
    <p:sldId id="295" r:id="rId20"/>
    <p:sldId id="297" r:id="rId21"/>
    <p:sldId id="298" r:id="rId22"/>
    <p:sldId id="288" r:id="rId23"/>
    <p:sldId id="289" r:id="rId24"/>
    <p:sldId id="280" r:id="rId25"/>
    <p:sldId id="291" r:id="rId26"/>
    <p:sldId id="299" r:id="rId27"/>
    <p:sldId id="300" r:id="rId28"/>
    <p:sldId id="281" r:id="rId29"/>
    <p:sldId id="282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96994-34DC-4574-8B42-01A68DB087DC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70048-39E5-4101-B8C1-39E474DAD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AE84D-D149-4A16-9B43-486266DE32E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93D3B-31F8-4983-9CFB-19CA6734A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93D3B-31F8-4983-9CFB-19CA6734AE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დიაბეტური რეტინოპათია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sz="2000" b="1" dirty="0" smtClean="0"/>
              <a:t>                                                    სოფიო ტურძილაძე </a:t>
            </a:r>
          </a:p>
          <a:p>
            <a:r>
              <a:rPr lang="ka-GE" sz="2000" b="1" dirty="0" smtClean="0"/>
              <a:t>ამერიკის დიაბეტის ასოციაცია 2014</a:t>
            </a:r>
          </a:p>
          <a:p>
            <a:r>
              <a:rPr lang="ka-GE" sz="2000" b="1" dirty="0" smtClean="0"/>
              <a:t>ოფთალმოლოგიის სამეფო კოლეჯი 2013</a:t>
            </a:r>
          </a:p>
          <a:p>
            <a:r>
              <a:rPr lang="ka-GE" sz="2000" b="1" dirty="0" smtClean="0"/>
              <a:t>ოფთალმოლოგიის საერთაშორისო საბჭო 2014</a:t>
            </a:r>
          </a:p>
          <a:p>
            <a:endParaRPr lang="ka-GE" sz="20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ka-GE" dirty="0" smtClean="0"/>
              <a:t>პუბერტული ასაკი წარმოადგენს რისკ ფაქტორს რეტინოპათიის განვითარების, მომატებული ფიზიოლოგიური ინსულინორეზისტენტობის გამო.</a:t>
            </a:r>
          </a:p>
          <a:p>
            <a:r>
              <a:rPr lang="ka-GE" dirty="0" smtClean="0"/>
              <a:t>მოზარდებში შეიძლება მოხდეს რეტინოპათიის სწრაფი პროგრესი, რაც ფოზიოლოგიურ და ფსიქოლოგიურ ფაქტორებთანაა დაკავშირებული</a:t>
            </a:r>
            <a:r>
              <a:rPr lang="en-US" dirty="0" smtClean="0"/>
              <a:t>(Level 2)</a:t>
            </a:r>
            <a:endParaRPr lang="ka-G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ka-GE" dirty="0" smtClean="0"/>
              <a:t>მოზარდებში შაქრიანი დიაბეტი ტიპი </a:t>
            </a:r>
            <a:r>
              <a:rPr lang="en-US" dirty="0" smtClean="0"/>
              <a:t>I</a:t>
            </a:r>
            <a:r>
              <a:rPr lang="ka-GE" dirty="0" smtClean="0"/>
              <a:t>  10წელი მიმდინარეობით და </a:t>
            </a:r>
            <a:r>
              <a:rPr lang="en-US" dirty="0" smtClean="0"/>
              <a:t>HbA1c  &gt;10%</a:t>
            </a:r>
            <a:r>
              <a:rPr lang="ka-GE" dirty="0" smtClean="0"/>
              <a:t> არიან რეტინოპათიის განვითარების და პროგრესირების მაღალი რისკი </a:t>
            </a:r>
            <a:r>
              <a:rPr lang="en-US" dirty="0" smtClean="0"/>
              <a:t>(Level 1)</a:t>
            </a:r>
            <a:endParaRPr lang="ka-GE" dirty="0" smtClean="0"/>
          </a:p>
          <a:p>
            <a:r>
              <a:rPr lang="ka-GE" dirty="0" smtClean="0"/>
              <a:t>თამბაქოს მოხმარება</a:t>
            </a:r>
          </a:p>
          <a:p>
            <a:r>
              <a:rPr lang="ka-GE" dirty="0" smtClean="0"/>
              <a:t>ორსულობა</a:t>
            </a:r>
          </a:p>
          <a:p>
            <a:r>
              <a:rPr lang="ka-GE" dirty="0" smtClean="0"/>
              <a:t>მაღალი არტერიული წნევა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168400"/>
          <a:ext cx="6096000" cy="4511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4572000"/>
              </a:tblGrid>
              <a:tr h="533400">
                <a:tc>
                  <a:txBody>
                    <a:bodyPr/>
                    <a:lstStyle/>
                    <a:p>
                      <a:r>
                        <a:rPr lang="ka-GE" dirty="0" smtClean="0"/>
                        <a:t>ამერიკის ოფთალმოლოგთა აკადემია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ყოველწლიური</a:t>
                      </a:r>
                      <a:r>
                        <a:rPr lang="ka-GE" baseline="0" dirty="0" smtClean="0"/>
                        <a:t> შემოწმენა დიაბეტის დიაგნოსტირებიდა 5 წლის შემდეგ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ამერიკის დიაბეტის ასოციაცია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სკრინინგი 3-5 წელიწადში დიაგნოზის დასმიდან, </a:t>
                      </a:r>
                      <a:r>
                        <a:rPr lang="ka-GE" baseline="0" dirty="0" smtClean="0"/>
                        <a:t> 10 წლის ასაკში დიაგნოზის დასმისთანავე</a:t>
                      </a:r>
                      <a:endParaRPr lang="en-US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ka-GE" dirty="0" smtClean="0"/>
                        <a:t>ამერიკის</a:t>
                      </a:r>
                      <a:r>
                        <a:rPr lang="ka-GE" baseline="0" dirty="0" smtClean="0"/>
                        <a:t> პედიატრთა აკადემია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სკრინინგი 3-5 წელიწადში</a:t>
                      </a:r>
                      <a:r>
                        <a:rPr lang="ka-GE" baseline="0" dirty="0" smtClean="0"/>
                        <a:t> , შემდეგ წელიწადში ერთხელ</a:t>
                      </a:r>
                      <a:endParaRPr lang="en-US" dirty="0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შაქრიანი დიაბეტი ტიპი </a:t>
            </a:r>
            <a:r>
              <a:rPr lang="en-US" dirty="0" smtClean="0"/>
              <a:t>I </a:t>
            </a:r>
            <a:r>
              <a:rPr lang="ka-GE" dirty="0" smtClean="0"/>
              <a:t>დიაგნოსტირებიდან, პირველადი ოფთალმოლოგიური გამოკვლევა უნდა მოხდეს დიაგნოზის დასმიდან 5 წელიწადში; </a:t>
            </a:r>
            <a:r>
              <a:rPr lang="en-US" dirty="0" smtClean="0"/>
              <a:t>B</a:t>
            </a:r>
            <a:endParaRPr lang="ka-GE" dirty="0" smtClean="0"/>
          </a:p>
          <a:p>
            <a:r>
              <a:rPr lang="ka-GE" dirty="0" smtClean="0"/>
              <a:t>შაქრიანი დიაბეტი ტიპი </a:t>
            </a:r>
            <a:r>
              <a:rPr lang="en-US" dirty="0" smtClean="0"/>
              <a:t>II </a:t>
            </a:r>
            <a:r>
              <a:rPr lang="ka-GE" dirty="0" smtClean="0"/>
              <a:t>დიაგნოზის დასმისთანავე;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სკრინინგი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99"/>
                <a:gridCol w="4114799"/>
              </a:tblGrid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რეტინოპათია არ არის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გამოკვლევა  წელიწადში  ერთხელ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არაპეოლიფერაციული</a:t>
                      </a:r>
                      <a:r>
                        <a:rPr lang="ka-GE" baseline="0" dirty="0" smtClean="0"/>
                        <a:t> დიაბეტური რეტინოპათია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გამოკვლევა წელიწადში ერთხელ ან 6 თვეში ერთხელ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გამოხატული დიაბეტური რეტინოპათია  (პრეპროლიფერაციული )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გამოკვლევა 6 თვეში ერთხელ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პროლიფერაციული დიაბეტური რეტინოპათია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გამოკვლევა 3-6 თვეში ერთხელ</a:t>
                      </a: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სკრინინგი</a:t>
            </a:r>
            <a:br>
              <a:rPr lang="ka-GE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8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99"/>
                <a:gridCol w="4114799"/>
              </a:tblGrid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ძირითადი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დამატებითი</a:t>
                      </a:r>
                      <a:endParaRPr lang="en-US" dirty="0"/>
                    </a:p>
                  </a:txBody>
                  <a:tcPr marL="91438" marR="91438"/>
                </a:tc>
              </a:tr>
              <a:tr h="848360">
                <a:tc>
                  <a:txBody>
                    <a:bodyPr/>
                    <a:lstStyle/>
                    <a:p>
                      <a:pPr fontAlgn="t"/>
                      <a:r>
                        <a:rPr lang="ka-GE" dirty="0" smtClean="0"/>
                        <a:t>მხედველობის სიმახვილის განსაზღვრა</a:t>
                      </a:r>
                    </a:p>
                    <a:p>
                      <a:pPr fontAlgn="t"/>
                      <a:r>
                        <a:rPr lang="ka-GE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fontAlgn="t"/>
                      <a:endParaRPr lang="en-US" dirty="0" smtClean="0"/>
                    </a:p>
                    <a:p>
                      <a:pPr fontAlgn="t"/>
                      <a:r>
                        <a:rPr lang="ka-GE" dirty="0" smtClean="0"/>
                        <a:t>ოპტიკო კოჰერენტული ტომოგრაფია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თვალშიდა წნევის განსაზღვრა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ფლუორესცენტული ანგიოგრაფია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ბიომიკროსკოპია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გონიოსკოპია( როდესაც არის ირისის ნეოვასკულარიზაცია, ან მომატებული თვალშიდა წნევა)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თვალის ფსკერის გამოკვლევა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გამოკვლევები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500" dirty="0" smtClean="0"/>
              <a:t>რეტინოპათია არ არის</a:t>
            </a:r>
          </a:p>
          <a:p>
            <a:r>
              <a:rPr lang="ka-GE" sz="2500" dirty="0" smtClean="0"/>
              <a:t>არაპეროლიფერაციული დიაბეტური რეტინოპატია</a:t>
            </a:r>
          </a:p>
          <a:p>
            <a:pPr>
              <a:buNone/>
            </a:pPr>
            <a:r>
              <a:rPr lang="ka-GE" sz="2000" dirty="0" smtClean="0"/>
              <a:t>   მარტივი</a:t>
            </a:r>
          </a:p>
          <a:p>
            <a:pPr>
              <a:buNone/>
            </a:pPr>
            <a:r>
              <a:rPr lang="ka-GE" sz="2000" dirty="0" smtClean="0"/>
              <a:t>   საშუალი ხარისხის</a:t>
            </a:r>
          </a:p>
          <a:p>
            <a:pPr>
              <a:buNone/>
            </a:pPr>
            <a:r>
              <a:rPr lang="ka-GE" sz="2000" dirty="0" smtClean="0"/>
              <a:t>   გამოხატული (პრეპროლიფერაციული )</a:t>
            </a:r>
          </a:p>
          <a:p>
            <a:r>
              <a:rPr lang="ka-GE" sz="2500" dirty="0" smtClean="0"/>
              <a:t>პროლიფერაციული დიაბეტური რეტინოპათია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კლასიფიკაცია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010017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0" y="914400"/>
            <a:ext cx="6035675" cy="45259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betic-retinopat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beticRetinopathy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066800"/>
            <a:ext cx="6146800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endParaRPr lang="ka-GE" sz="2400" dirty="0" smtClean="0"/>
          </a:p>
          <a:p>
            <a:pPr>
              <a:buNone/>
            </a:pPr>
            <a:r>
              <a:rPr lang="ka-GE" sz="2400" dirty="0" smtClean="0"/>
              <a:t>    </a:t>
            </a:r>
          </a:p>
          <a:p>
            <a:pPr>
              <a:buNone/>
            </a:pPr>
            <a:r>
              <a:rPr lang="ka-GE" sz="2400" dirty="0" smtClean="0"/>
              <a:t>   დიაბეტური რეტინოპათია არის ქრონიკული, პოგრესირებადი, პოტენციურად მხედველობის დაკარგვის გამომწვევი დაავადება, რომელიც ასოცირებულია პროლონგირებული ჰიპერგლიკემიის შედეგად გამოწვეულ თვალის ბადურა გარსის მიკროვასკულარულ დაზიანებასთან.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ფოკალური </a:t>
            </a:r>
          </a:p>
          <a:p>
            <a:r>
              <a:rPr lang="ka-GE" dirty="0" smtClean="0"/>
              <a:t>დიფუზური </a:t>
            </a:r>
          </a:p>
          <a:p>
            <a:r>
              <a:rPr lang="ka-GE" dirty="0" smtClean="0"/>
              <a:t>იშემიური</a:t>
            </a:r>
          </a:p>
          <a:p>
            <a:r>
              <a:rPr lang="ka-GE" dirty="0" smtClean="0"/>
              <a:t>შერეული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600" dirty="0" smtClean="0"/>
              <a:t>მაკულოპათიის კლასიფიკაცია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4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0" y="895003"/>
            <a:ext cx="6109498" cy="459139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რეტინოპათიის გართულებები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 smtClean="0"/>
              <a:t>           სპეციფიური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ka-GE" dirty="0" smtClean="0"/>
              <a:t>       არასპეციფიური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ბადურის ჩამოცლა</a:t>
            </a:r>
          </a:p>
          <a:p>
            <a:r>
              <a:rPr lang="ka-GE" dirty="0" smtClean="0"/>
              <a:t>კატარაქტა</a:t>
            </a:r>
          </a:p>
          <a:p>
            <a:r>
              <a:rPr lang="ka-GE" dirty="0" smtClean="0"/>
              <a:t>ფერადი გარსის რუბეოზი , ნეოვასკულარული გლაუკომა</a:t>
            </a:r>
          </a:p>
          <a:p>
            <a:r>
              <a:rPr lang="ka-GE" dirty="0" smtClean="0"/>
              <a:t>ოპტიკური ნეიროპათია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a-GE" dirty="0" smtClean="0"/>
              <a:t>გლაუკომა</a:t>
            </a:r>
          </a:p>
          <a:p>
            <a:r>
              <a:rPr lang="ka-GE" dirty="0" smtClean="0"/>
              <a:t>ბადურის ვენების ოკლუზია</a:t>
            </a:r>
          </a:p>
          <a:p>
            <a:r>
              <a:rPr lang="ka-GE" dirty="0" smtClean="0"/>
              <a:t>მხედველობის ნერვის დისკოს შეშუპება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609600"/>
          <a:ext cx="8763000" cy="638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768491">
                <a:tc>
                  <a:txBody>
                    <a:bodyPr/>
                    <a:lstStyle/>
                    <a:p>
                      <a:r>
                        <a:rPr lang="ka-GE" dirty="0" smtClean="0"/>
                        <a:t>დიაბეტური რეტინოპათია არ დიაგნოსტირდება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ოფთალმოლოგის კონსულტაცია</a:t>
                      </a:r>
                      <a:r>
                        <a:rPr lang="ka-GE" baseline="0" dirty="0" smtClean="0"/>
                        <a:t> წელიწადში ერთხელ</a:t>
                      </a:r>
                      <a:endParaRPr lang="en-US" dirty="0"/>
                    </a:p>
                  </a:txBody>
                  <a:tcPr/>
                </a:tc>
              </a:tr>
              <a:tr h="1097845">
                <a:tc>
                  <a:txBody>
                    <a:bodyPr/>
                    <a:lstStyle/>
                    <a:p>
                      <a:r>
                        <a:rPr lang="ka-GE" dirty="0" smtClean="0"/>
                        <a:t>მარტივი არაპროლიფერაციული დიაბეტური რეტინოპათია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ოფთალმოლოგის კონსულტაცია</a:t>
                      </a:r>
                      <a:r>
                        <a:rPr lang="ka-GE" baseline="0" dirty="0" smtClean="0"/>
                        <a:t> წელიწადში ერთხელ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68491">
                <a:tc>
                  <a:txBody>
                    <a:bodyPr/>
                    <a:lstStyle/>
                    <a:p>
                      <a:r>
                        <a:rPr lang="ka-GE" dirty="0" smtClean="0"/>
                        <a:t>საშუალო ხარისხის დიაბეტური რეტინოპათია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ოფთალმოლოგის კონსულტაცია 6</a:t>
                      </a:r>
                      <a:r>
                        <a:rPr lang="ka-GE" baseline="0" dirty="0" smtClean="0"/>
                        <a:t> თვეში ერთხელ</a:t>
                      </a:r>
                      <a:endParaRPr lang="en-US" dirty="0"/>
                    </a:p>
                  </a:txBody>
                  <a:tcPr/>
                </a:tc>
              </a:tr>
              <a:tr h="1097845">
                <a:tc>
                  <a:txBody>
                    <a:bodyPr/>
                    <a:lstStyle/>
                    <a:p>
                      <a:r>
                        <a:rPr lang="ka-GE" dirty="0" smtClean="0"/>
                        <a:t>გამოხატული დიაბეტური რეტინოპათია (პრეპროლიფერაციული</a:t>
                      </a:r>
                      <a:r>
                        <a:rPr lang="ka-GE" baseline="0" dirty="0" smtClean="0"/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პანრეტინალური ლაზერკოაგულაცია</a:t>
                      </a:r>
                      <a:endParaRPr lang="en-US" dirty="0"/>
                    </a:p>
                  </a:txBody>
                  <a:tcPr/>
                </a:tc>
              </a:tr>
              <a:tr h="1427198">
                <a:tc>
                  <a:txBody>
                    <a:bodyPr/>
                    <a:lstStyle/>
                    <a:p>
                      <a:r>
                        <a:rPr lang="ka-GE" dirty="0" smtClean="0"/>
                        <a:t>პროლიფერაციული დიაბეტური</a:t>
                      </a:r>
                      <a:r>
                        <a:rPr lang="ka-GE" baseline="0" dirty="0" smtClean="0"/>
                        <a:t> რეტინოპათია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პანრეტინალური</a:t>
                      </a:r>
                      <a:r>
                        <a:rPr lang="ka-GE" baseline="0" dirty="0" smtClean="0"/>
                        <a:t> ლაზერკოაგულაცია, ვიტრექტომია, </a:t>
                      </a:r>
                      <a:r>
                        <a:rPr lang="en-US" baseline="0" dirty="0" smtClean="0"/>
                        <a:t>ANTI-VEGF </a:t>
                      </a:r>
                      <a:r>
                        <a:rPr lang="ka-GE" baseline="0" dirty="0" smtClean="0"/>
                        <a:t>ინტრავიტრეალური </a:t>
                      </a:r>
                      <a:r>
                        <a:rPr lang="ka-GE" baseline="0" dirty="0" smtClean="0"/>
                        <a:t>ინექცია,სტეროიდების ინტრავიტრეალური ინექცია</a:t>
                      </a:r>
                      <a:endParaRPr lang="en-US" dirty="0"/>
                    </a:p>
                  </a:txBody>
                  <a:tcPr/>
                </a:tc>
              </a:tr>
              <a:tr h="768491">
                <a:tc>
                  <a:txBody>
                    <a:bodyPr/>
                    <a:lstStyle/>
                    <a:p>
                      <a:r>
                        <a:rPr lang="ka-GE" dirty="0" smtClean="0"/>
                        <a:t>დიაბეტური</a:t>
                      </a:r>
                      <a:r>
                        <a:rPr lang="ka-GE" baseline="0" dirty="0" smtClean="0"/>
                        <a:t> მაკულოპათია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ANTI-VEGF </a:t>
                      </a:r>
                      <a:r>
                        <a:rPr lang="ka-GE" baseline="0" dirty="0" smtClean="0"/>
                        <a:t>ინტრავიტრეალური ინექცია, </a:t>
                      </a:r>
                      <a:r>
                        <a:rPr lang="ka-GE" baseline="0" dirty="0" smtClean="0"/>
                        <a:t>ლაზერკოაგულაცია,სტეროიდების ინტრავიტრეალური ინექცია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799"/>
                <a:gridCol w="4114799"/>
              </a:tblGrid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კოაგულატის ზომა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500ნმ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ექსპოზიციის დრო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0.1 წ (რეკომენდირებული)</a:t>
                      </a:r>
                    </a:p>
                    <a:p>
                      <a:r>
                        <a:rPr lang="ka-GE" dirty="0" smtClean="0"/>
                        <a:t>0.05-0.2წ</a:t>
                      </a:r>
                      <a:r>
                        <a:rPr lang="ka-GE" baseline="0" dirty="0" smtClean="0"/>
                        <a:t> (დასაშვები)</a:t>
                      </a:r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ინტენსივობა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მსუბუქი</a:t>
                      </a:r>
                      <a:r>
                        <a:rPr lang="ka-GE" baseline="0" dirty="0" smtClean="0"/>
                        <a:t> თეთრი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სიანსების რაოდენობა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1-3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დისკის ნაზალურად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არაუახლოეს 500 ნმ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ცენტრის ტემპორალურად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არაუახლოეს 300ნმ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ზედა/ ქვედა ზღვარი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ტემპორალური არკადიდან არაუშორეს 1 კოაგულატით უკან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კოაგულატების რაოდენობა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1200-1600 საშუალოდ</a:t>
                      </a:r>
                      <a:endParaRPr lang="en-US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dirty="0" smtClean="0"/>
                        <a:t>ტალღის სიგრძე</a:t>
                      </a: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მწვანე ან ყვითელი (წითელი ჰემოფთალმის დროს )</a:t>
                      </a: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ლაზერკოაგულაცია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პერიფერიული მხედველობის გაუარესება</a:t>
            </a:r>
          </a:p>
          <a:p>
            <a:r>
              <a:rPr lang="ka-GE" dirty="0" smtClean="0"/>
              <a:t>ღამის მხედველობის გაუარესება</a:t>
            </a:r>
          </a:p>
          <a:p>
            <a:r>
              <a:rPr lang="ka-GE" dirty="0" smtClean="0"/>
              <a:t>მხედველობის ველის დეფექტის გაჩენა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ლაზერკოაგულაციის გართულებები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-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47778"/>
            <a:ext cx="7543800" cy="577223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tter photocoagulation scars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0" y="990600"/>
            <a:ext cx="6403975" cy="452596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რანიბიზუმაბი ( ლუცენტისი)-0.3-0.5 მგ</a:t>
            </a:r>
          </a:p>
          <a:p>
            <a:r>
              <a:rPr lang="ka-GE" dirty="0" smtClean="0"/>
              <a:t>ბავაციზუმაბი (ავასტინი)-1.25მგ</a:t>
            </a:r>
          </a:p>
          <a:p>
            <a:r>
              <a:rPr lang="ka-GE" dirty="0" smtClean="0"/>
              <a:t>აფლიბერცეპტი (აელია)-2მგ</a:t>
            </a:r>
          </a:p>
          <a:p>
            <a:r>
              <a:rPr lang="ka-GE" dirty="0" smtClean="0"/>
              <a:t>(ინექციების რაოდენობა 8 პირველ წელს, 2-3 მეორე წელს,1-2 მესამე წელს 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ენდოთელიარული ზრდის ფაქტორის ინჰიბიტორები</a:t>
            </a:r>
            <a:r>
              <a:rPr lang="en-US" sz="3200" dirty="0" smtClean="0"/>
              <a:t> ANTI- VEGF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სისხლჩაქცევა ვიტრიუმში </a:t>
            </a:r>
          </a:p>
          <a:p>
            <a:r>
              <a:rPr lang="ka-GE" dirty="0" smtClean="0"/>
              <a:t>მაკულის ტრაქციული ჩამოცლა</a:t>
            </a:r>
          </a:p>
          <a:p>
            <a:r>
              <a:rPr lang="ka-GE" dirty="0" smtClean="0"/>
              <a:t>კომბინირებული ტრაქციულ -რეგმატოგენური ბადურის ჩამოცლა</a:t>
            </a:r>
          </a:p>
          <a:p>
            <a:r>
              <a:rPr lang="ka-GE" dirty="0" smtClean="0"/>
              <a:t>ეპირეტინული მემბრანა (მაკულის დაზიანებით)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ვიტრექტომია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დიაბეტის ხანგრძლივობა, სქესი, გენეტიკური ფაქტორი.</a:t>
            </a:r>
          </a:p>
          <a:p>
            <a:r>
              <a:rPr lang="ka-GE" dirty="0" smtClean="0"/>
              <a:t>არაკონტროლირებადი გლიკემია, მაღალი არტერიული წნევა, ლიპიდური ცვლის დარღვევა.</a:t>
            </a:r>
          </a:p>
          <a:p>
            <a:r>
              <a:rPr lang="ka-GE" dirty="0" smtClean="0"/>
              <a:t>კარდიოვასკულარული დაავადება, თირკმლის პათოლოგიები, ორსულობა, თამბაქოს მოხმარება.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რეტინოპათიის განვითარების რისკ ფაქტორები</a:t>
            </a:r>
            <a:endParaRPr lang="en-US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endParaRPr lang="ka-GE" sz="4000" dirty="0" smtClean="0"/>
          </a:p>
          <a:p>
            <a:pPr>
              <a:buNone/>
            </a:pPr>
            <a:endParaRPr lang="ka-GE" sz="4000" dirty="0" smtClean="0"/>
          </a:p>
          <a:p>
            <a:pPr>
              <a:buNone/>
            </a:pPr>
            <a:r>
              <a:rPr lang="ka-GE" sz="4000" dirty="0" smtClean="0"/>
              <a:t>    გმადლობთ ყურადღებისთვის!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62000"/>
            <a:ext cx="8763000" cy="5562600"/>
          </a:xfrm>
        </p:spPr>
        <p:txBody>
          <a:bodyPr>
            <a:normAutofit/>
          </a:bodyPr>
          <a:lstStyle/>
          <a:p>
            <a:r>
              <a:rPr lang="ka-GE" dirty="0" smtClean="0"/>
              <a:t>კარგად კონტროლირებული გლიკემიის შედეგია ,როგორც რეტინოპათიის არ განვითარება, ასევე ნაადრევ სტადიაზე მისი რედუქცია, პროლიფერაციულ სტადიაზე რეტინოპატიის პროგრესის შეჩერება </a:t>
            </a:r>
            <a:r>
              <a:rPr lang="en-US" dirty="0" smtClean="0"/>
              <a:t>(Level A)</a:t>
            </a:r>
            <a:endParaRPr lang="ka-GE" dirty="0" smtClean="0"/>
          </a:p>
          <a:p>
            <a:r>
              <a:rPr lang="en-US" dirty="0" smtClean="0"/>
              <a:t> HbA1c</a:t>
            </a:r>
            <a:r>
              <a:rPr lang="ka-GE" dirty="0" smtClean="0"/>
              <a:t> მონაცემის (6.5-7.5%)</a:t>
            </a:r>
            <a:r>
              <a:rPr lang="en-US" dirty="0" smtClean="0"/>
              <a:t> (Level A)</a:t>
            </a:r>
            <a:endParaRPr lang="ka-GE" dirty="0" smtClean="0"/>
          </a:p>
          <a:p>
            <a:r>
              <a:rPr lang="ka-GE" dirty="0" smtClean="0"/>
              <a:t> მინიმუმანდე უნდა იყოს დაყვანილი ჰიპოგლიკემიის რისკი</a:t>
            </a:r>
          </a:p>
          <a:p>
            <a:r>
              <a:rPr lang="ka-GE" dirty="0" smtClean="0"/>
              <a:t>პიოგლიტაზინი უნდა იქნეს მოხსნილი მაკულის შეშუპების დროს</a:t>
            </a:r>
            <a:r>
              <a:rPr lang="en-US" dirty="0" smtClean="0"/>
              <a:t> (Level A/B)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500" dirty="0" smtClean="0"/>
              <a:t>რეტინოპათიის მქონე პაციენტებში სისტოლური არტერიული წნევა რეკომენდირებულია ≤ 130</a:t>
            </a:r>
            <a:r>
              <a:rPr lang="en-US" sz="2500" dirty="0" smtClean="0"/>
              <a:t> mmHg (Level A)</a:t>
            </a:r>
            <a:endParaRPr lang="ka-GE" sz="2500" dirty="0" smtClean="0"/>
          </a:p>
          <a:p>
            <a:r>
              <a:rPr lang="ka-GE" sz="2500" dirty="0" smtClean="0"/>
              <a:t>რეტინოპათიის არ მქონე</a:t>
            </a:r>
            <a:r>
              <a:rPr lang="en-US" sz="2500" dirty="0" smtClean="0"/>
              <a:t> </a:t>
            </a:r>
            <a:r>
              <a:rPr lang="ka-GE" sz="2500" dirty="0" smtClean="0"/>
              <a:t>პაციენტებში</a:t>
            </a:r>
            <a:r>
              <a:rPr lang="en-US" sz="2500" dirty="0" smtClean="0"/>
              <a:t>&lt;140mmHg</a:t>
            </a:r>
            <a:endParaRPr lang="ka-GE" sz="2500" dirty="0" smtClean="0"/>
          </a:p>
          <a:p>
            <a:r>
              <a:rPr lang="ka-GE" sz="2500" dirty="0" smtClean="0"/>
              <a:t>რენინ-ანგოტენზინის ბლოკერები</a:t>
            </a:r>
            <a:r>
              <a:rPr lang="en-US" sz="2500" dirty="0" smtClean="0"/>
              <a:t> (RAS)</a:t>
            </a:r>
            <a:r>
              <a:rPr lang="ka-GE" sz="2500" dirty="0" smtClean="0"/>
              <a:t> კარგად მოქმედებენ განსაკუთრებით მსუბუქად გამოხატული რეტინოპათიის დროს, მაგრამ ორსულებში რეკომენდირებულია მათი მოხსნა</a:t>
            </a:r>
            <a:r>
              <a:rPr lang="en-US" sz="2500" dirty="0" smtClean="0"/>
              <a:t> (Level B) </a:t>
            </a:r>
            <a:endParaRPr lang="ka-GE" sz="2500" dirty="0" smtClean="0"/>
          </a:p>
          <a:p>
            <a:r>
              <a:rPr lang="en-US" sz="2500" dirty="0" smtClean="0"/>
              <a:t>ACE </a:t>
            </a:r>
            <a:r>
              <a:rPr lang="ka-GE" sz="2500" dirty="0" smtClean="0"/>
              <a:t>ინჰიბიტორი-</a:t>
            </a:r>
            <a:r>
              <a:rPr lang="en-US" sz="2500" dirty="0" smtClean="0"/>
              <a:t> </a:t>
            </a:r>
            <a:r>
              <a:rPr lang="ka-GE" sz="2500" dirty="0" smtClean="0"/>
              <a:t>კანდესარტანი</a:t>
            </a:r>
          </a:p>
          <a:p>
            <a:endParaRPr lang="ka-GE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ka-GE" sz="3600" dirty="0" smtClean="0"/>
              <a:t>არტერიული წნევა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სტატინები იწვევენ მაკროვასკულარული გართულებების განვითარების რისკის რედუქციას</a:t>
            </a:r>
            <a:r>
              <a:rPr lang="en-US" dirty="0" smtClean="0"/>
              <a:t>(Level A)</a:t>
            </a:r>
            <a:endParaRPr lang="ka-GE" dirty="0" smtClean="0"/>
          </a:p>
          <a:p>
            <a:r>
              <a:rPr lang="ka-GE" dirty="0" smtClean="0"/>
              <a:t>სტატინები უკუნაჩვენებია ორსულებში</a:t>
            </a:r>
            <a:r>
              <a:rPr lang="en-US" dirty="0" smtClean="0"/>
              <a:t>(Level A)</a:t>
            </a:r>
            <a:endParaRPr lang="ka-GE" dirty="0" smtClean="0"/>
          </a:p>
          <a:p>
            <a:r>
              <a:rPr lang="ka-GE" dirty="0" smtClean="0"/>
              <a:t>ფენოფიბრად სტატინების კომბინირება რეკომენდირებულია არაპროლიფერაციული დიაბეტური რეტინიპათიის დროს</a:t>
            </a:r>
            <a:r>
              <a:rPr lang="en-US" dirty="0" smtClean="0"/>
              <a:t>(Level B)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ლიპიდური ცვლა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დიაბეტის დროს პირველ ტრიმესტრში და თუ რეტინოპათია არ დიაგნოსტირდა 28 კვირის შემდეგ, თუ დიაგნოსტირდა 16-20 კვირაში    </a:t>
            </a:r>
            <a:r>
              <a:rPr lang="en-US" dirty="0" smtClean="0"/>
              <a:t>(Level A)</a:t>
            </a:r>
            <a:endParaRPr lang="ka-GE" dirty="0" smtClean="0"/>
          </a:p>
          <a:p>
            <a:r>
              <a:rPr lang="ka-GE" dirty="0" smtClean="0"/>
              <a:t>რეტინოპატიის პრეპროლიფარაციულო სტადიის დროს  შემდგომი მონტორინგი მშობიარობიდან არაუგვიანეს 6 თვეში</a:t>
            </a:r>
            <a:r>
              <a:rPr lang="en-US" dirty="0" smtClean="0"/>
              <a:t> (Level A)</a:t>
            </a:r>
            <a:endParaRPr lang="ka-GE" dirty="0" smtClean="0"/>
          </a:p>
          <a:p>
            <a:r>
              <a:rPr lang="ka-GE" dirty="0" smtClean="0"/>
              <a:t>ტროპიკამოდის ინსტალაცია დაშვებულია ორსულ პაციენტებში</a:t>
            </a:r>
            <a:r>
              <a:rPr lang="en-US" dirty="0" smtClean="0"/>
              <a:t> (Level A)</a:t>
            </a:r>
            <a:endParaRPr lang="ka-GE" dirty="0" smtClean="0"/>
          </a:p>
          <a:p>
            <a:r>
              <a:rPr lang="ka-GE" dirty="0" smtClean="0"/>
              <a:t>რეთინოპათია არ წარმოადგენს ბუნებრივი გზით მშობიარობის უკუჩვენებას</a:t>
            </a:r>
            <a:r>
              <a:rPr lang="en-US" dirty="0" smtClean="0"/>
              <a:t> (Level A)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ორსულთა მონიტორინგი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ka-GE" dirty="0" smtClean="0"/>
              <a:t>შაქრიანი დიაბეტის ხანგრძლივობა წარმოადგენს მკვეთრ რისკ ფაქტორს ბავშვებში რეტინოპათიის განვითარებისა</a:t>
            </a:r>
          </a:p>
          <a:p>
            <a:r>
              <a:rPr lang="ka-GE" dirty="0" smtClean="0"/>
              <a:t>რეტინოპათიის განვითარების რისკი იზრდება ყოველ პრეპუბერტატულ პერიოდში 28%, ყოველ პოსტპუბერტატულ პერიოდში 36%,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რეტინოპათია ბავშვებში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ასაკი ფუნდუსკოპიის დროს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რეტინოპათიის გავრცელება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ka-GE" dirty="0" smtClean="0"/>
              <a:t>10- 13 წელი</a:t>
            </a:r>
          </a:p>
          <a:p>
            <a:endParaRPr lang="ka-GE" dirty="0" smtClean="0"/>
          </a:p>
          <a:p>
            <a:r>
              <a:rPr lang="ka-GE" dirty="0" smtClean="0"/>
              <a:t>14 -15 წელი</a:t>
            </a:r>
          </a:p>
          <a:p>
            <a:endParaRPr lang="ka-GE" dirty="0" smtClean="0"/>
          </a:p>
          <a:p>
            <a:r>
              <a:rPr lang="ka-GE" dirty="0" smtClean="0"/>
              <a:t>16-18 წელი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a-GE" dirty="0" smtClean="0"/>
              <a:t> 1%</a:t>
            </a:r>
          </a:p>
          <a:p>
            <a:endParaRPr lang="ka-GE" dirty="0" smtClean="0"/>
          </a:p>
          <a:p>
            <a:r>
              <a:rPr lang="ka-GE" dirty="0" smtClean="0"/>
              <a:t>5.8 %</a:t>
            </a:r>
          </a:p>
          <a:p>
            <a:endParaRPr lang="ka-GE" dirty="0" smtClean="0"/>
          </a:p>
          <a:p>
            <a:r>
              <a:rPr lang="ka-GE" dirty="0" smtClean="0"/>
              <a:t>17.7%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557</TotalTime>
  <Words>723</Words>
  <Application>Microsoft Office PowerPoint</Application>
  <PresentationFormat>On-screen Show (4:3)</PresentationFormat>
  <Paragraphs>156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დიაბეტური რეტინოპათია</vt:lpstr>
      <vt:lpstr>Slide 2</vt:lpstr>
      <vt:lpstr>რეტინოპათიის განვითარების რისკ ფაქტორები</vt:lpstr>
      <vt:lpstr>Slide 4</vt:lpstr>
      <vt:lpstr>არტერიული წნევა</vt:lpstr>
      <vt:lpstr>ლიპიდური ცვლა</vt:lpstr>
      <vt:lpstr>ორსულთა მონიტორინგი</vt:lpstr>
      <vt:lpstr>Slide 8</vt:lpstr>
      <vt:lpstr>რეტინოპათია ბავშვებში</vt:lpstr>
      <vt:lpstr>Slide 10</vt:lpstr>
      <vt:lpstr>Slide 11</vt:lpstr>
      <vt:lpstr>Slide 12</vt:lpstr>
      <vt:lpstr>სკრინინგი</vt:lpstr>
      <vt:lpstr>სკრინინგი </vt:lpstr>
      <vt:lpstr>გამოკვლევები</vt:lpstr>
      <vt:lpstr>კლასიფიკაცია</vt:lpstr>
      <vt:lpstr>Slide 17</vt:lpstr>
      <vt:lpstr>Slide 18</vt:lpstr>
      <vt:lpstr>Slide 19</vt:lpstr>
      <vt:lpstr>მაკულოპათიის კლასიფიკაცია</vt:lpstr>
      <vt:lpstr>Slide 21</vt:lpstr>
      <vt:lpstr>რეტინოპათიის გართულებები</vt:lpstr>
      <vt:lpstr>Slide 23</vt:lpstr>
      <vt:lpstr>ლაზერკოაგულაცია</vt:lpstr>
      <vt:lpstr>ლაზერკოაგულაციის გართულებები</vt:lpstr>
      <vt:lpstr>Slide 26</vt:lpstr>
      <vt:lpstr>Slide 27</vt:lpstr>
      <vt:lpstr>ენდოთელიარული ზრდის ფაქტორის ინჰიბიტორები ANTI- VEGF</vt:lpstr>
      <vt:lpstr>ვიტრექტომია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დიაბეტური რეტინოპათია</dc:title>
  <dc:creator>av pro group</dc:creator>
  <cp:lastModifiedBy>giorgi burnadze</cp:lastModifiedBy>
  <cp:revision>120</cp:revision>
  <dcterms:created xsi:type="dcterms:W3CDTF">2006-08-16T00:00:00Z</dcterms:created>
  <dcterms:modified xsi:type="dcterms:W3CDTF">2015-01-20T05:53:57Z</dcterms:modified>
</cp:coreProperties>
</file>