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6"/>
  </p:notesMasterIdLst>
  <p:sldIdLst>
    <p:sldId id="256" r:id="rId2"/>
    <p:sldId id="257" r:id="rId3"/>
    <p:sldId id="279" r:id="rId4"/>
    <p:sldId id="258" r:id="rId5"/>
    <p:sldId id="260" r:id="rId6"/>
    <p:sldId id="293" r:id="rId7"/>
    <p:sldId id="29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99" r:id="rId28"/>
    <p:sldId id="300" r:id="rId29"/>
    <p:sldId id="301" r:id="rId30"/>
    <p:sldId id="295" r:id="rId31"/>
    <p:sldId id="296" r:id="rId32"/>
    <p:sldId id="297" r:id="rId33"/>
    <p:sldId id="302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5E9"/>
    <a:srgbClr val="FBCF04"/>
    <a:srgbClr val="010080"/>
    <a:srgbClr val="87D1E4"/>
    <a:srgbClr val="CCD5EA"/>
    <a:srgbClr val="0F6FC6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3C6D-0FC1-49A1-B0E6-13C6B238B454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EF6BC-E757-4FC1-A372-8DAD08346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28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EF6BC-E757-4FC1-A372-8DAD083460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6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EF6BC-E757-4FC1-A372-8DAD083460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EF6BC-E757-4FC1-A372-8DAD0834609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ka-GE" dirty="0" smtClean="0"/>
              <a:t>ჰიპოგლიკემია - შაქრიანი დიაბეტის დროს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83611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dirty="0">
                <a:ln w="3175">
                  <a:noFill/>
                </a:ln>
              </a:rPr>
              <a:t>მომხსენებელი: ნინო ქორეულაშვილი</a:t>
            </a:r>
            <a:endParaRPr lang="ru-RU" dirty="0">
              <a:ln w="3175">
                <a:noFill/>
              </a:ln>
            </a:endParaRP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424" y="3429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>
                <a:ln w="3175">
                  <a:solidFill>
                    <a:schemeClr val="tx1"/>
                  </a:solidFill>
                </a:ln>
              </a:rPr>
              <a:t>ვ.ივერიელის სახელობის ენდოკრინოლოგია, მეტაბოლოგია, დიეტოლოგიის ცენტრი „ენმედიცი“</a:t>
            </a:r>
            <a:endParaRPr lang="ru-RU" sz="2800" dirty="0">
              <a:ln w="3175">
                <a:solidFill>
                  <a:schemeClr val="tx1"/>
                </a:solidFill>
              </a:ln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განვითარების მიზეზები</a:t>
            </a:r>
            <a:endParaRPr lang="ru-RU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025108"/>
              </p:ext>
            </p:extLst>
          </p:nvPr>
        </p:nvGraphicFramePr>
        <p:xfrm>
          <a:off x="533400" y="857231"/>
          <a:ext cx="8182004" cy="502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105304"/>
              </a:tblGrid>
              <a:tr h="728464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დაკავშირებული შაქრისდამწევ თერაპიასთან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40353">
                <a:tc>
                  <a:txBody>
                    <a:bodyPr/>
                    <a:lstStyle/>
                    <a:p>
                      <a:r>
                        <a:rPr lang="ka-GE" dirty="0" smtClean="0"/>
                        <a:t>ინსულინის,სშწ,გლინიდების ფარმაკოკინეტიკის ცვლილება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600" dirty="0" smtClean="0"/>
                        <a:t>შენელებული გამოყოფა(თირკმლის ან ღვიძლის უკმარისობა, ინსულინის მიმართ ანტისხეულების არსებობა).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600" dirty="0" smtClean="0"/>
                        <a:t>ინსულინის შეყვანის არასწორი ტექნიკა(ინექციის სიღრმის შეცვლა ან ადგილის არასწორი შერჩევა,ინექციის ადგილის მასაჟი, მაღალი ტემპერატურის ზემოქმედება).</a:t>
                      </a:r>
                      <a:endParaRPr lang="en-US" sz="1600" dirty="0"/>
                    </a:p>
                  </a:txBody>
                  <a:tcPr/>
                </a:tc>
              </a:tr>
              <a:tr h="18515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ინსულინის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მიმართ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მგრძნობელობის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მომატება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600" dirty="0" smtClean="0"/>
                        <a:t>ხანგრძლივი ფიზიკური დატვირთვა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600" dirty="0" smtClean="0"/>
                        <a:t>ადრეული მშობიარობისშემდგომი პერიოდი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186766" cy="1581176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განვითარების მიზეზები</a:t>
            </a:r>
            <a:endParaRPr lang="ru-RU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477476"/>
              </p:ext>
            </p:extLst>
          </p:nvPr>
        </p:nvGraphicFramePr>
        <p:xfrm>
          <a:off x="714348" y="1000108"/>
          <a:ext cx="7848600" cy="522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559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800" b="1" dirty="0" smtClean="0"/>
                        <a:t>დაკავშირებული კვებასთან</a:t>
                      </a:r>
                      <a:endParaRPr lang="en-US" sz="2800" dirty="0"/>
                    </a:p>
                  </a:txBody>
                  <a:tcPr/>
                </a:tc>
              </a:tr>
              <a:tr h="46457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a-GE" sz="2000" dirty="0" smtClean="0"/>
                        <a:t>კვების გამოტოვება ან რაციონში ნახშირწყლების არასაკმარისი რაოდენობა;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a-GE" sz="2000" dirty="0" smtClean="0"/>
                        <a:t>ხანმოკლე დაუგეგმავი ფიზიკური დატვირთვა ნახშირწყლების მიღების გარეშე;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a-GE" sz="2000" dirty="0" smtClean="0"/>
                        <a:t>ალკოჰოლის მიღება;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a-GE" sz="2000" dirty="0" smtClean="0"/>
                        <a:t>წინასწარგანზრახული სხეულის მასის კლება ან შიმშილი(შაქრისდამწევი პრეპარატების დოზის შემცირების გარეშე);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a-GE" sz="2000" dirty="0" smtClean="0"/>
                        <a:t>კუჭიდან საკვების შენელებული ევაკუაცია(ავტონომიური ნეიროპათიის დროს);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1500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ka-GE" dirty="0" smtClean="0"/>
              <a:t>გლუკოზა არის ცნს მეტაბოლიზმის ძირითადი სუბსტრატი,ევოლუციის პროცესში გამომუშავდა მექანიზმები,მიმართული მისი ბალანსის შენარჩუნებისთვის: გლიკოგენოლიზი და გლუკონეოგენეზი,უტილიზაციის დამუხრუჭება ინსულინდამოკიდებული ქსოვილებით. ეს პროცესები </a:t>
            </a:r>
            <a:r>
              <a:rPr lang="ka-GE" dirty="0" smtClean="0"/>
              <a:t>აქტიურდება კონტრინსულარული ჰორმონებით (გლუკაგონი,კატექოლამინები,კორტიზოლი ზრდის </a:t>
            </a:r>
            <a:r>
              <a:rPr lang="ka-GE" dirty="0" smtClean="0"/>
              <a:t>ჰორმონი),რომელთა სეკრეციაც </a:t>
            </a:r>
            <a:r>
              <a:rPr lang="ka-GE" dirty="0" smtClean="0"/>
              <a:t> იზრდება სისხლში </a:t>
            </a:r>
            <a:r>
              <a:rPr lang="ka-GE" dirty="0" smtClean="0"/>
              <a:t>გლუკოზის </a:t>
            </a:r>
            <a:r>
              <a:rPr lang="ka-GE" dirty="0" smtClean="0"/>
              <a:t>დაქვეითებისას</a:t>
            </a:r>
            <a:r>
              <a:rPr lang="ka-GE" dirty="0" smtClean="0"/>
              <a:t> </a:t>
            </a:r>
            <a:r>
              <a:rPr lang="ka-GE" dirty="0" smtClean="0"/>
              <a:t>დაახლოებით </a:t>
            </a:r>
            <a:r>
              <a:rPr lang="ka-GE" dirty="0" smtClean="0"/>
              <a:t>3.8მმოლ/ლ-მდე. 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215370" cy="1785942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პათოგენეზი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007183"/>
          </a:xfrm>
        </p:spPr>
        <p:txBody>
          <a:bodyPr>
            <a:normAutofit fontScale="92500" lnSpcReduction="10000"/>
          </a:bodyPr>
          <a:lstStyle/>
          <a:p>
            <a:r>
              <a:rPr lang="ka-GE" dirty="0" smtClean="0"/>
              <a:t> სისხლის პლაზმაში გლუკოზის დონის 3.3მმოლ/ლ-მდე დაქვეითების საპასუხოდ სტიმულირდება ვეგეტატიური ნერვული სისტემა და ჩნდება ე.წ. ნეიროგენული სიმპტომები. </a:t>
            </a:r>
            <a:endParaRPr lang="ru-RU" dirty="0" smtClean="0"/>
          </a:p>
          <a:p>
            <a:endParaRPr lang="en-US" dirty="0" smtClean="0"/>
          </a:p>
          <a:p>
            <a:r>
              <a:rPr lang="ka-GE" dirty="0" smtClean="0"/>
              <a:t> გლიკემიის დაქვეითებისას 2.7მმოლ/ლ-მდე აღინიშნება თავის ტვინში გლუკოზის მოხვედრის დეფიციტის სიმტომები(ნეიროგლიკოპენიური სიმპტომები).</a:t>
            </a:r>
            <a:endParaRPr lang="ru-RU" dirty="0" smtClean="0"/>
          </a:p>
          <a:p>
            <a:endParaRPr lang="en-US" dirty="0" smtClean="0"/>
          </a:p>
          <a:p>
            <a:r>
              <a:rPr lang="ka-GE" dirty="0" smtClean="0"/>
              <a:t> უეცრად განვითარებული ჰიპოგლიკემიის დროს ნეიროგენული და ნეიროგლიკოპენიური სიმპტომები ერთდროულად ვლინდება.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86808" cy="128590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პათოგენეზი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365450"/>
          </a:xfrm>
        </p:spPr>
        <p:txBody>
          <a:bodyPr>
            <a:normAutofit/>
          </a:bodyPr>
          <a:lstStyle/>
          <a:p>
            <a:r>
              <a:rPr lang="ka-GE" dirty="0" smtClean="0"/>
              <a:t>არახანგრძლივი შაქრიანი დიაბეტის მქონე პაციენტებში კონტრეგულაციური სისტემის ფუნქციონირება ისეთივეა,როგორიც ჯანმრთელ ადამიანებში.</a:t>
            </a:r>
            <a:endParaRPr lang="ru-RU" dirty="0" smtClean="0"/>
          </a:p>
          <a:p>
            <a:endParaRPr lang="en-US" dirty="0" smtClean="0"/>
          </a:p>
          <a:p>
            <a:r>
              <a:rPr lang="ka-GE" dirty="0" smtClean="0"/>
              <a:t>დაავადების ხანგრძლივი მიმდინარეობისას შესაძლოა მისი დისფუნქცია: თავიდან გლუკაგონის სეკრეციის დაქვეითება,შემდეგ ადრენალინის.ეს რეგულაციური ძვრები ზრდის მძიმე ჰიპოგლიკემიის განვითარების რისკს.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 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8286808" cy="1557378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პათოგენეზი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29540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კლინიკა</a:t>
            </a:r>
            <a:endParaRPr lang="ru-RU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905000"/>
            <a:ext cx="7010400" cy="1219200"/>
          </a:xfrm>
          <a:prstGeom prst="roundRect">
            <a:avLst/>
          </a:prstGeom>
          <a:ln>
            <a:solidFill>
              <a:srgbClr val="87D1E4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ნეიროგენულ </a:t>
            </a:r>
            <a:r>
              <a:rPr lang="ka-GE" dirty="0" smtClean="0"/>
              <a:t>სიმპტომები </a:t>
            </a:r>
            <a:r>
              <a:rPr lang="ka-GE" dirty="0"/>
              <a:t>(დაკავშირებული ვეგეტატიური ნერვული სისტემის </a:t>
            </a:r>
            <a:r>
              <a:rPr lang="ka-GE" dirty="0" smtClean="0"/>
              <a:t>კომპენსატორულ </a:t>
            </a:r>
            <a:r>
              <a:rPr lang="ka-GE" dirty="0"/>
              <a:t>აქტივაციასთან)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4428565"/>
            <a:ext cx="3567953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ადრენერგული-გულისფრიალი </a:t>
            </a:r>
            <a:r>
              <a:rPr lang="ka-GE" sz="1600" dirty="0"/>
              <a:t>ტრემორი</a:t>
            </a:r>
            <a:r>
              <a:rPr lang="ka-GE" sz="1600" dirty="0" smtClean="0"/>
              <a:t>, სიფერმკრთალე,    აფორიაქება, ნევროზი,ღამის </a:t>
            </a:r>
            <a:r>
              <a:rPr lang="ka-GE" sz="1600" dirty="0"/>
              <a:t>კოშმარები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118847" y="4428565"/>
            <a:ext cx="3567953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ქოლინერგული- ოფლიანობა,შიმშილის შეგრძნება პარესთეზიები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2241177" y="3124200"/>
            <a:ext cx="2330823" cy="1304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4572000" y="3124200"/>
            <a:ext cx="2330824" cy="1304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29540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კლინიკა</a:t>
            </a:r>
            <a:endParaRPr lang="ru-RU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905000"/>
            <a:ext cx="70104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ნეიროგლიკოპენიური </a:t>
            </a:r>
            <a:r>
              <a:rPr lang="ka-GE" dirty="0" smtClean="0"/>
              <a:t>სიმპტომები(განპირობებული </a:t>
            </a:r>
            <a:r>
              <a:rPr lang="ka-GE" dirty="0"/>
              <a:t>ცნს-ში ძირითადი ენერგეტიკული სუბსტრატის- გლუკოზის მოხვედრის დაქვეითებით</a:t>
            </a:r>
            <a:r>
              <a:rPr lang="ka-GE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33601" y="4038600"/>
            <a:ext cx="48768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სისუსტე</a:t>
            </a:r>
            <a:r>
              <a:rPr lang="ka-GE" sz="1600" dirty="0" smtClean="0"/>
              <a:t>, დაღლილობა, ყურადღების </a:t>
            </a:r>
            <a:r>
              <a:rPr lang="ka-GE" sz="1600" dirty="0"/>
              <a:t>კონცენტრაციის დაქვეითება, თავბრუსხვევა</a:t>
            </a:r>
            <a:r>
              <a:rPr lang="ka-GE" sz="1600" dirty="0" smtClean="0"/>
              <a:t>, მხედველობითი </a:t>
            </a:r>
            <a:r>
              <a:rPr lang="ka-GE" sz="1600" dirty="0"/>
              <a:t>და მეტყველებითი დარღვევები,ქცევის ცვლილება,კრუნჩხვები, ცნობიერების დარღვევა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4572000" y="3124200"/>
            <a:ext cx="1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4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358346" cy="4454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ka-GE" dirty="0" smtClean="0"/>
              <a:t>ჰიპოგლიკემიის</a:t>
            </a:r>
            <a:r>
              <a:rPr lang="en-US" dirty="0" smtClean="0"/>
              <a:t> </a:t>
            </a:r>
            <a:r>
              <a:rPr lang="ka-GE" dirty="0" smtClean="0"/>
              <a:t>სიმპტომები</a:t>
            </a:r>
            <a:r>
              <a:rPr lang="en-US" dirty="0" smtClean="0"/>
              <a:t> </a:t>
            </a:r>
            <a:r>
              <a:rPr lang="ka-GE" dirty="0" smtClean="0"/>
              <a:t>არასპეციფიურია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ka-GE" dirty="0" smtClean="0"/>
              <a:t>პაციენტებს,რომელთაც აქვთ დეკომპენსირებული შაქრიანი დიაბეტის ხანგრძლივი ანამნეზი,კლინიკური სიმპტომები შეიძლება განუვითარდეთ გლიკემიის მაჩვენებლისას  5-7მმოლ/ლ</a:t>
            </a:r>
            <a:r>
              <a:rPr lang="en-US" dirty="0" smtClean="0"/>
              <a:t> </a:t>
            </a:r>
            <a:r>
              <a:rPr lang="ka-GE" dirty="0" smtClean="0"/>
              <a:t>(ცრუ ჰიპოგლიკემია),ამიტომ დიაგნოზი არ შეიძლება დაისვას მხოლოდ კლინიკური სურათის საფუძველზე,მის დასადასტურებლად აუცილებელია ლაბორატორიული კვლევის მონაცემები.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429288" cy="571504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კლინიკა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5776"/>
            <a:ext cx="8196290" cy="1428776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/>
              <a:t>ჰიპოგლიკემიის  დიაგნოსტიკა</a:t>
            </a:r>
            <a:endParaRPr lang="ru-RU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8273291"/>
              </p:ext>
            </p:extLst>
          </p:nvPr>
        </p:nvGraphicFramePr>
        <p:xfrm>
          <a:off x="683568" y="764704"/>
          <a:ext cx="820891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221"/>
                <a:gridCol w="5150691"/>
              </a:tblGrid>
              <a:tr h="1492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 smtClean="0"/>
                        <a:t>ანამნეზი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ka-GE" sz="1400" dirty="0" smtClean="0"/>
                        <a:t>ჰიპოგლიკემიური მდგომარეობა ხშირად აღმოცენდება უეცრად პაციენტებში დამაკმაყოფილებელი თვითგრძნობით,რომლებიც არიან შაქრისდამწევ პერორალურ პრეპარატებზე ან ინსულინზე</a:t>
                      </a:r>
                      <a:endParaRPr lang="en-US" sz="1400" dirty="0"/>
                    </a:p>
                  </a:txBody>
                  <a:tcPr/>
                </a:tc>
              </a:tr>
              <a:tr h="3548004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ფიზიკალური გამოკვლევა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ka-GE" sz="1400" dirty="0" smtClean="0"/>
                        <a:t>ჰიპოგლიკემიური კომის დროს - (თუ მას წინ არ უსწრებდა ხანგრძლივი ნახშირწყლოვანი დეკომპენსაცია) კანის საფარი ნოტიო,ჩვეული შეფერილობის,რბილი ქსოვილიების ტურგორი ნორმალური,კუნთოვანი ტონუსი ნორმალური ან მომატებული,სუნთქვა თანაბარი,არახშირი,არტერიული წნევა მომატებულია,პულსი გახშირებული,გუგის რეაქცია სინათლეზე შენახული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ka-GE" sz="1400" dirty="0" smtClean="0"/>
                        <a:t>ხანგრძლივი, ღრმა ჰიპოგლიკემიური კომის დროს შეიძლება აღინიშნოს ტვინის ღეროს დაზიანების სიმპტომები,რაც ვლინდება არასტაბილური სუნთქვით და გულის მოქმედებით.სინათლეზე გუგის რეაქციის არარსებობა- პროგნოზულად არაკეთილსაიმედო ნიშანია,რაც ადასტურებს ტვინის ღეროს სტრუქტურულ ცვლილებებს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dirty="0" smtClean="0"/>
              <a:t>ჰიპოგლიკემიის დიაგნოსტიკა</a:t>
            </a:r>
            <a:endParaRPr lang="ru-RU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335527"/>
              </p:ext>
            </p:extLst>
          </p:nvPr>
        </p:nvGraphicFramePr>
        <p:xfrm>
          <a:off x="500034" y="962959"/>
          <a:ext cx="8182004" cy="589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64"/>
                <a:gridCol w="4588040"/>
              </a:tblGrid>
              <a:tr h="2183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dirty="0" smtClean="0"/>
                        <a:t>ლაბორატორიული კვლევები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ka-GE" sz="1800" dirty="0" smtClean="0"/>
                        <a:t>სისხლის პლაზმაში გლუკოზის კონცეტრაციის დაქვეითება 2.8მმოლ/ლ ქვემოთ კლინიკურ სურათთან ერთად ან  2.2მმოლ/ლ ქვემოთ სიმპტომატიკისგან დამოუკიდებლად</a:t>
                      </a:r>
                      <a:endParaRPr lang="en-US" sz="1800" dirty="0"/>
                    </a:p>
                  </a:txBody>
                  <a:tcPr/>
                </a:tc>
              </a:tr>
              <a:tr h="3711692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ინსტრუმენტული გამოკვლევები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ka-GE" sz="1800" dirty="0" smtClean="0"/>
                        <a:t>კვლევის ინსტრუმენტული მეთოდები გამოიყენება ცნობიერების დარღვევის სხვა შესაძლო მიზეზების გამოსავლენად ნორმოგლიკემიის მიღწევის შემდეგ(ეკგ-მიოკარდიუმის ინფარქტის და გულის სხვა პათოლოგიების გამოსარიცხად.თავის ტვინის კტ ან მრტ-თავის ტვინის სისხლის მიმოქცევის მწვავე მოშლის და ქალა-ტვინის ტრამვის გამოსარიცხად)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47928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ka-GE" dirty="0" smtClean="0"/>
              <a:t>ჰიპოგლიკემია- სისხლის პლაზმაში გლუკოზის კონცენტრაციის დაქვეითებაა 2.8მმოლ/ლ ქვემოთ კლინიკურ გამოვლინებებთან ერთად ან 2.2მმოლ/ლ ქვემოთ სიმპტომატიკისგან დამოუკიდებლად. თუ ჰიპოგლიკემიას თან ახლავს გონების დაკარგვა,ასეთ მდგომარეობას უწოდებენ ჰიპოგლიკემიურ კომას</a:t>
            </a:r>
            <a:r>
              <a:rPr lang="ka-GE" smtClean="0"/>
              <a:t>.     ჰიპოგლიკემია,როგორც ლაბორატორიული ფენომენი არ არის იგივე რაც ჰიპოგლიკემიის სიმპტომატიკის ცნება,რამდენადაც ისინი ყოველთვის არ ემთხვევა ერთმანეთს.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ჰიპოგლიკემია შაქრიანი დიაბეტის დროს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0071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ka-GE" dirty="0" smtClean="0"/>
              <a:t>ტარდება:</a:t>
            </a:r>
            <a:endParaRPr lang="ru-RU" dirty="0" smtClean="0"/>
          </a:p>
          <a:p>
            <a:endParaRPr lang="ka-GE" dirty="0" smtClean="0"/>
          </a:p>
          <a:p>
            <a:r>
              <a:rPr lang="ka-GE" dirty="0" smtClean="0"/>
              <a:t> შაქრიანი დიაბეტის სხვა მწვავე გართულებებთან(დიაბეტური კეტოაციდოზური კომა,ჰიპეროსმოლარული არაკეტოაციდოზური კომა,ლაქტატაციდოზი)</a:t>
            </a:r>
            <a:endParaRPr lang="ru-RU" dirty="0" smtClean="0"/>
          </a:p>
          <a:p>
            <a:endParaRPr lang="ka-GE" dirty="0" smtClean="0"/>
          </a:p>
          <a:p>
            <a:r>
              <a:rPr lang="ka-GE" dirty="0" smtClean="0"/>
              <a:t> ჰიპოგლიკემიის სინდრომის სხვა მიზეზებთან.</a:t>
            </a:r>
            <a:endParaRPr lang="ru-RU" dirty="0" smtClean="0"/>
          </a:p>
          <a:p>
            <a:endParaRPr lang="ka-GE" dirty="0" smtClean="0"/>
          </a:p>
          <a:p>
            <a:r>
              <a:rPr lang="ka-GE" dirty="0" smtClean="0"/>
              <a:t>ცნობიერების დარღვევის სხვა მიზეზებთან.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428652"/>
            <a:ext cx="8329642" cy="1917728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დიფერენციალური დიაგნოსტიკა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dirty="0" smtClean="0"/>
              <a:t>ჰიპოგლიკემიის მკურნალობა</a:t>
            </a:r>
            <a:endParaRPr lang="ru-RU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464889"/>
              </p:ext>
            </p:extLst>
          </p:nvPr>
        </p:nvGraphicFramePr>
        <p:xfrm>
          <a:off x="428596" y="928670"/>
          <a:ext cx="81534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14800"/>
              </a:tblGrid>
              <a:tr h="217087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ka-GE" sz="2000" dirty="0" smtClean="0"/>
                        <a:t>მკურნალობის მიზანი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a-GE" dirty="0" smtClean="0"/>
                        <a:t>კლინიკური სიმპტომატიკის აღმოფხვრა და პლაზმაში გლუკოზის დონის აწევა 3.3მმოლ/ლ  მეტად</a:t>
                      </a:r>
                      <a:endParaRPr lang="en-US" sz="1800" dirty="0"/>
                    </a:p>
                  </a:txBody>
                  <a:tcPr/>
                </a:tc>
              </a:tr>
              <a:tr h="20201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a-GE" sz="2000" dirty="0" smtClean="0"/>
                        <a:t>ჰოსპიტალიზაციის ჩვენება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a-GE" dirty="0" smtClean="0"/>
                        <a:t>60-100მლ 40%-იანი გლუკოზის ხსნარის შეყვანის შემდეგ ცნობიერების არარსებობა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115328" cy="1631976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არამედიკამენტოზური მკურნალობა</a:t>
            </a:r>
            <a:endParaRPr lang="ru-RU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131928"/>
              </p:ext>
            </p:extLst>
          </p:nvPr>
        </p:nvGraphicFramePr>
        <p:xfrm>
          <a:off x="609600" y="1142984"/>
          <a:ext cx="8034366" cy="550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83"/>
                <a:gridCol w="4017183"/>
              </a:tblGrid>
              <a:tr h="2984558">
                <a:tc>
                  <a:txBody>
                    <a:bodyPr/>
                    <a:lstStyle/>
                    <a:p>
                      <a:pPr algn="l"/>
                      <a:r>
                        <a:rPr lang="ka-GE" sz="1600" dirty="0" smtClean="0"/>
                        <a:t>მსუბუქი ჰიპოგლიკემიის შემთხვევაში პაციენტს შეუძლია თვითონ მოახდინოს მისი კუპირება ადვილად შესათვისებელი ნახშირწყლების 2 პ.ე.მიღებით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ka-GE" sz="1600" dirty="0" smtClean="0"/>
                        <a:t>4-5 ნატეხი ან 4 ჩაის კოვზი შაქარი(უმჯობესია წყალში ან ჩაიში გახსნილი).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ka-GE" sz="1600" dirty="0" smtClean="0"/>
                        <a:t>ან 200მლ ტკბილი ხილის წვენი(შაქრისშემცველი).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ka-GE" sz="1600" dirty="0" smtClean="0"/>
                        <a:t>1პ.ე მიღება გლუკოზის დონეს სისხლში ზრდის საშუალოდ 2.2 მმოლ/ლ. მაშასადამე 2 პ.ე. მიღება გლიკემიას აწევს ნორმალურ მნიშვნელობამდე(4.5-5 მმოლ/ლ)</a:t>
                      </a:r>
                      <a:endParaRPr lang="en-US" sz="1600" dirty="0"/>
                    </a:p>
                  </a:txBody>
                  <a:tcPr/>
                </a:tc>
              </a:tr>
              <a:tr h="1258549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პროლონგირებული მოქმედების ინსულინით გამოწვეული ჰიპოგლიკემიის დროს (განსაკუთრებით ღამის საათებში)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ka-GE" sz="1600" dirty="0" smtClean="0"/>
                        <a:t>პაციენტს ეძლევა რეკომენდაცია კიდევ ერთი ნელა შესათვისებელი პ.ე.(ერთი ნაჭერი პური) მიღების</a:t>
                      </a:r>
                      <a:endParaRPr lang="en-US" sz="1600" dirty="0"/>
                    </a:p>
                  </a:txBody>
                  <a:tcPr/>
                </a:tc>
              </a:tr>
              <a:tr h="1258549">
                <a:tc>
                  <a:txBody>
                    <a:bodyPr/>
                    <a:lstStyle/>
                    <a:p>
                      <a:r>
                        <a:rPr lang="ka-GE" sz="1600" dirty="0" smtClean="0"/>
                        <a:t>ჰიპოგლიკემია განვითარებული აკარბოზის მიღების ფონზე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ka-GE" sz="1600" dirty="0" smtClean="0"/>
                        <a:t>საჭიროა</a:t>
                      </a:r>
                      <a:r>
                        <a:rPr lang="ka-GE" sz="1600" baseline="0" dirty="0" smtClean="0"/>
                        <a:t> </a:t>
                      </a:r>
                      <a:r>
                        <a:rPr lang="ka-GE" sz="1600" dirty="0" smtClean="0"/>
                        <a:t>გლუკოზის </a:t>
                      </a:r>
                      <a:r>
                        <a:rPr lang="en-US" sz="1600" dirty="0" smtClean="0"/>
                        <a:t>p/</a:t>
                      </a:r>
                      <a:r>
                        <a:rPr lang="en-US" sz="1600" baseline="0" dirty="0" err="1" smtClean="0"/>
                        <a:t>os</a:t>
                      </a:r>
                      <a:r>
                        <a:rPr lang="ka-GE" sz="1600" dirty="0" smtClean="0"/>
                        <a:t> მიღება                                   </a:t>
                      </a:r>
                      <a:r>
                        <a:rPr lang="ka-GE" sz="1600" baseline="0" dirty="0" smtClean="0"/>
                        <a:t> 2 </a:t>
                      </a:r>
                      <a:r>
                        <a:rPr lang="ka-GE" sz="1600" dirty="0" smtClean="0"/>
                        <a:t>პ.ე.რაოდენობით (3გრ.დიდი ტაბლეტი-5ცალი,“კანფეტის“ შეფუთვით).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62150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ka-GE" dirty="0" smtClean="0"/>
              <a:t>ნაჩვენებია ცნობიერების დარღვევისას(მძიმე ჰიპოგლიკემია),მათ შორის მისი არარსებობისას(ჰიპოგლიკემიური კომა)</a:t>
            </a:r>
            <a:r>
              <a:rPr lang="en-US" dirty="0" smtClean="0"/>
              <a:t>.</a:t>
            </a:r>
            <a:r>
              <a:rPr lang="ka-GE" dirty="0" smtClean="0"/>
              <a:t>მძიმე ჰიპოგლიკემიის დროს(იმ შემთხვევაშიც კი თუ პაციენტი ცნობიერებაზეა) ნახშირწყლების </a:t>
            </a:r>
            <a:r>
              <a:rPr lang="en-US" dirty="0" smtClean="0"/>
              <a:t>p/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ka-GE" dirty="0" smtClean="0"/>
              <a:t>მიღება უკუნაჩვენებია ასპირაციის რისკის გამო.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ka-GE" dirty="0" smtClean="0"/>
              <a:t> ვენაში ნაკადით შეჰყავთ 40-100მლ 40% გლუკოზის ხსნარი ცნობიერების სრულ აღდგენამდე.</a:t>
            </a:r>
            <a:endParaRPr lang="en-US" dirty="0" smtClean="0"/>
          </a:p>
          <a:p>
            <a:endParaRPr lang="ru-RU" dirty="0" smtClean="0"/>
          </a:p>
          <a:p>
            <a:r>
              <a:rPr lang="ka-GE" dirty="0" smtClean="0"/>
              <a:t> სახლის პირობებში სამედიცინო დახმარების ბრიგადის მოსვლამდე რეკომენდირებულია გლუკაგონის ინტრამუსკულარული ან კანქვეშა ინექცია დოზით 1მგ(ცნობიერება ჩვეულებრივ აღსდგება 5-10წთ-ში,წინააღმდეგ შემთხვევაში პრეპარატის შეყვანას იმეორებენ).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ka-GE" dirty="0" smtClean="0"/>
              <a:t>ცნობიერების აღდგენის შემდეგ აუცილებელია სწრაფად შეწოვადი ნახშირწყლების მიღება ღვიძლში გლიკოგენის მარაგის აღდგენისთვის.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858280" cy="179072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ჰიპოგლიკემიის მედიკამენტოზური მკურნალობა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4358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ru-RU" dirty="0" smtClean="0"/>
          </a:p>
          <a:p>
            <a:r>
              <a:rPr lang="ka-GE" dirty="0" smtClean="0"/>
              <a:t>სისხლის პლაზმაში გლუკოზის დონის გაზომვის შესაძლებლობის არარსებობისას და შაქრიანი დიაბეტით ავადმყოფებში გონების დაკარგვის მიზეზის დაუდგენლობის დროს აუცილებელია 40-100მლ 40% გლუკოზის ხსნარის შეყვანა ვენაში.ეს</a:t>
            </a:r>
            <a:r>
              <a:rPr lang="en-US" dirty="0" smtClean="0"/>
              <a:t> </a:t>
            </a:r>
            <a:r>
              <a:rPr lang="ka-GE" dirty="0" smtClean="0"/>
              <a:t>საშუალებას იძლევა სისხლში გლუკოზის ნორმალიზაციის და პაციენტის კომიდან გამოყვანის,თუ ჰიპოგლიკემია წარმოადგენს ცნობიერების დაკარგვის მიზეზს.იმ შემთხვევაში თუ კომა გამოწვეულია რომელიმე სხვა მიზეზით,პაციენტის მდგომარეობა უკიდურესს შემთხვევაში არ გაუარესდება.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329642" cy="1357322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მედიკამენტოზური მკურნალობა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28652"/>
            <a:ext cx="8548718" cy="1800252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მედიკამენტოზური მკურნალობა</a:t>
            </a:r>
            <a:endParaRPr lang="ru-RU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261674"/>
              </p:ext>
            </p:extLst>
          </p:nvPr>
        </p:nvGraphicFramePr>
        <p:xfrm>
          <a:off x="571500" y="928669"/>
          <a:ext cx="8215342" cy="560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596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თუ ცნობიერების აღდგენა არ მოხდა 60-100მლ 40% გლუკოზის ხსნარის ვენაში ნაკადურად შეყვანის შემდეგ,იწყებენ გლუკოზის 5-10%-იანი ხსნარის წვეთოვნად გადასხმას და პაციენტის სტაციონარში ტრანსპორტირებას.აუცილებელია გამოირიცხოს შაქრისდამწევი პრეპარატების გადამეტდოზება,ასევე ჰიპოგლიკემიის გართულებები და შედეგები(გულ-სისხლძარღვოვანი დარღვევები,ქალა-ტვინის ტრამვა და ა.შ.),რაც იწვევს გონების დაკარგვას.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62012">
                <a:tc>
                  <a:txBody>
                    <a:bodyPr/>
                    <a:lstStyle/>
                    <a:p>
                      <a:r>
                        <a:rPr lang="ka-GE" dirty="0" smtClean="0"/>
                        <a:t>თუ ჰიპოგლიკემიური კომა გამოწვეულია პროლონგირებული მოქმედების პერორალური შაქრისდამწევი პრეპარატებით,განსაკუთრებით ხანდაზმულ პაციენტებში ან თირკმლის ფუნქციის დარღვევისას,ვენაში 5-10% გლუკოზის ხსნარის წვეთოვნად შეყვანა შეიძლება გაგრძელდეს სისხლში გლუკოზის ნორმალურ კონცენტრაციამდე</a:t>
                      </a:r>
                      <a:endParaRPr lang="en-US" dirty="0"/>
                    </a:p>
                  </a:txBody>
                  <a:tcPr/>
                </a:tc>
              </a:tr>
              <a:tr h="1350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 სისხლში გლუკოზის ნორმალიზაციის შემდეგ ცნობიერების არარსებობა შესაძლოა დაკავშირებული იყოს მძიმე ჰიპოგლიკემიის შედეგებთან და გართულებებთან (გულ-სისხლძარღვოვანი გართულებები,ტვინის შეშუპება,ქალა-ტვინის ტრამვა და ა.შ.)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6939515"/>
              </p:ext>
            </p:extLst>
          </p:nvPr>
        </p:nvGraphicFramePr>
        <p:xfrm>
          <a:off x="714348" y="1643495"/>
          <a:ext cx="8077200" cy="5214505"/>
        </p:xfrm>
        <a:graphic>
          <a:graphicData uri="http://schemas.openxmlformats.org/presentationml/2006/ole">
            <p:oleObj spid="_x0000_s1038" name="Presentation" r:id="rId3" imgW="900663" imgH="675247" progId="PowerPoint.Show.12">
              <p:embed/>
            </p:oleObj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71546"/>
            <a:ext cx="8143932" cy="4429156"/>
          </a:xfrm>
        </p:spPr>
        <p:txBody>
          <a:bodyPr>
            <a:normAutofit fontScale="77500" lnSpcReduction="20000"/>
          </a:bodyPr>
          <a:lstStyle/>
          <a:p>
            <a:r>
              <a:rPr lang="ka-GE" dirty="0" smtClean="0"/>
              <a:t>დიდი ბრიტანეთის დიაბეტის ასოციციაცია გვაძლევს რეკომენდაციას “make four the floor” ანუ დიაბეტით ავადმყოფებში გლიკემიის ქვედა ზღვრად მიღებულია 4,0მმოლ/ლ. </a:t>
            </a:r>
          </a:p>
          <a:p>
            <a:pPr>
              <a:buNone/>
            </a:pPr>
            <a:r>
              <a:rPr lang="ka-GE" dirty="0" smtClean="0"/>
              <a:t> </a:t>
            </a:r>
            <a:endParaRPr lang="ru-RU" dirty="0" smtClean="0"/>
          </a:p>
          <a:p>
            <a:r>
              <a:rPr lang="ka-GE" dirty="0" smtClean="0"/>
              <a:t>ზრდასრულებს, რომელთაც აქვთ არადამაკმაყოფილებელი გლიკემიის კონტროლი, ჰიპოგლიკემიის სიმპტომები შეიძლება იგრძნონ 4,0მმოლ/ლ-ზე ზევით. ჰიპოგლიკემიის სიმპტომების არსებობისას,როდესაც სისხლში გლუკოზის დონე არ აღემატება 4,0მმოლ/ლ უნდა მიიღოს მცირე რაოდენობით ნახშირყლები, მაგ:  საშუალო ზომის ბანანი, ნაჭერი პური ან ნორმალური კვება, თუ შესაძლებელია. </a:t>
            </a:r>
          </a:p>
          <a:p>
            <a:endParaRPr lang="ka-GE" dirty="0" smtClean="0"/>
          </a:p>
          <a:p>
            <a:pPr>
              <a:buNone/>
            </a:pPr>
            <a:r>
              <a:rPr lang="ka-GE" sz="1400" dirty="0" smtClean="0"/>
              <a:t>      </a:t>
            </a:r>
            <a:r>
              <a:rPr lang="en-US" sz="1400" dirty="0" smtClean="0"/>
              <a:t>Joint British Diabetes Societies Inpatient Care Group - The Hospital Management of </a:t>
            </a:r>
            <a:r>
              <a:rPr lang="ka-GE" sz="1400" dirty="0" smtClean="0"/>
              <a:t>  </a:t>
            </a:r>
            <a:r>
              <a:rPr lang="en-US" sz="1400" dirty="0" smtClean="0"/>
              <a:t>Hypoglycemia in Adults with Diabetes Mellitus</a:t>
            </a:r>
            <a:endParaRPr lang="ru-RU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186766" cy="1846290"/>
          </a:xfrm>
        </p:spPr>
        <p:txBody>
          <a:bodyPr/>
          <a:lstStyle/>
          <a:p>
            <a:r>
              <a:rPr lang="ka-GE" dirty="0" smtClean="0"/>
              <a:t>ჰიპოგლიკემიის მკურნალობა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000108"/>
            <a:ext cx="8186766" cy="54292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sz="2400" dirty="0" smtClean="0"/>
              <a:t>   თუ სისხლში გლუკოზის დონე 4,0მმოლ/ლ ნაკლებია საჭიროა შემდეგი ღონისძიებები: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ka-GE" sz="2400" b="1" dirty="0" smtClean="0"/>
              <a:t>  </a:t>
            </a:r>
            <a:r>
              <a:rPr lang="en-US" sz="2400" b="1" dirty="0" err="1" smtClean="0"/>
              <a:t>ზრდასრულები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რომელთაც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შენარჩუნებული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აქვთ </a:t>
            </a:r>
            <a:r>
              <a:rPr lang="en-US" sz="2400" b="1" dirty="0" err="1" smtClean="0"/>
              <a:t>აზროვნება</a:t>
            </a:r>
            <a:r>
              <a:rPr lang="en-US" sz="2400" b="1" dirty="0" smtClean="0"/>
              <a:t>, </a:t>
            </a:r>
            <a:r>
              <a:rPr lang="ka-GE" sz="2400" b="1" dirty="0" smtClean="0"/>
              <a:t>ორიენტაცია და შეუძლიათ ყლაპვა</a:t>
            </a:r>
            <a:endParaRPr lang="ru-RU" sz="2400" dirty="0" smtClean="0"/>
          </a:p>
          <a:p>
            <a:pPr lvl="0">
              <a:buNone/>
            </a:pPr>
            <a:r>
              <a:rPr lang="ka-GE" sz="2400" dirty="0" smtClean="0"/>
              <a:t>1.მიეცეს 15-20გრ. სწრაფად შეწოვადი ნახშირყლები; აირჩიოს პაციენტმა შემდეგი: </a:t>
            </a:r>
            <a:endParaRPr lang="ru-RU" sz="2400" dirty="0" smtClean="0"/>
          </a:p>
          <a:p>
            <a:pPr lvl="0"/>
            <a:r>
              <a:rPr lang="ka-GE" sz="2400" dirty="0" smtClean="0"/>
              <a:t>150-200მლ სუფთა ხილის წვენი, მაგ: ფორთოხალი;</a:t>
            </a:r>
            <a:endParaRPr lang="ru-RU" sz="2400" dirty="0" smtClean="0"/>
          </a:p>
          <a:p>
            <a:pPr lvl="0"/>
            <a:r>
              <a:rPr lang="ka-GE" sz="2400" dirty="0" smtClean="0"/>
              <a:t>90-120მლ  Lucozade®;</a:t>
            </a:r>
            <a:endParaRPr lang="ru-RU" sz="2400" dirty="0" smtClean="0"/>
          </a:p>
          <a:p>
            <a:pPr lvl="0"/>
            <a:r>
              <a:rPr lang="ka-GE" sz="2400" dirty="0" smtClean="0"/>
              <a:t>5-7 </a:t>
            </a:r>
            <a:r>
              <a:rPr lang="en-US" sz="2400" dirty="0" err="1" smtClean="0"/>
              <a:t>Dextrosol</a:t>
            </a:r>
            <a:r>
              <a:rPr lang="en-US" sz="2400" dirty="0" smtClean="0"/>
              <a:t>® </a:t>
            </a:r>
            <a:r>
              <a:rPr lang="ka-GE" sz="2400" dirty="0" smtClean="0"/>
              <a:t>ტაბლეტი (ან 4-5 </a:t>
            </a:r>
            <a:r>
              <a:rPr lang="en-US" sz="2400" dirty="0" err="1" smtClean="0"/>
              <a:t>Glucotabs</a:t>
            </a:r>
            <a:r>
              <a:rPr lang="en-US" sz="2400" dirty="0" smtClean="0"/>
              <a:t>®</a:t>
            </a:r>
            <a:r>
              <a:rPr lang="ka-GE" sz="2400" dirty="0" smtClean="0"/>
              <a:t>);</a:t>
            </a:r>
            <a:endParaRPr lang="ru-RU" sz="2400" dirty="0" smtClean="0"/>
          </a:p>
          <a:p>
            <a:pPr lvl="0"/>
            <a:r>
              <a:rPr lang="ka-GE" sz="2400" dirty="0" smtClean="0"/>
              <a:t>3-4 ჩაის კოვზი შაქარი გახსნილი წყლაში;</a:t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en-US" sz="1100" dirty="0" smtClean="0"/>
              <a:t>Joint British Diabetes Societies Inpatient Care Group - The Hospital Management of Hypoglycemia in Adults with Diabetes Mellitus</a:t>
            </a:r>
            <a:endParaRPr lang="ka-GE" sz="1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068" y="0"/>
            <a:ext cx="8143932" cy="708819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ჰიპოგლიკემიის მკურნალობა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078621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ka-GE" sz="3600" dirty="0" smtClean="0"/>
              <a:t>2. გლიკემიის კონტროლი 10-15 წუთის შემდეგ- თუ კვლავ რჩება დაბალი 4,0მმოლ/ლ-ზე განმეორდეს საფეხური 1  სამჯერ. 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3. თუ გლიკემიის დონე რჩება &lt; 4,0მმოლ/ლ 45წთ-ის შემდეგ სამჯერადი ცდით , საჭიროა </a:t>
            </a:r>
            <a:r>
              <a:rPr lang="ka-GE" sz="3600" b="1" dirty="0" smtClean="0"/>
              <a:t>მიმართვა ექიმთან. </a:t>
            </a:r>
            <a:r>
              <a:rPr lang="ka-GE" sz="3600" dirty="0" smtClean="0"/>
              <a:t>მიღებულია 1მგ გლუკაგონი ი/მ ან 10% გლუკოზა 100მლ/სთ. მოცულობა განისაზღვრება კლინიკური მდგომარეობიდან გამომდინარე. 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4. როდესაც სისხლში გლუკოზის დონე 4,0მმოლ/ლ-ზე მაღალი იქნება და პაციენტის მდგომარეობა გაუმჯობესდება, ეძლევა ნელა შესათვისებელი ნახშირწყლები,  არჩეული იქნას პაციენტის მიერ არსებული დიეტის გრაფიკიდან  შემდეგი:  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    ორი ბისკვიტი;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    ერთი ნაჭერი პური/ტოსტი;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    200-300მლ  რძე (არა სოიო);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    სრულყოფილი კვება თუ შესაძლებელია (ნახშირწყლების შემცველი);</a:t>
            </a:r>
            <a:endParaRPr lang="ru-RU" sz="3600" dirty="0" smtClean="0"/>
          </a:p>
          <a:p>
            <a:pPr>
              <a:buNone/>
            </a:pPr>
            <a:r>
              <a:rPr lang="ka-GE" sz="3600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ka-GE" sz="3600" b="1" dirty="0" smtClean="0"/>
              <a:t>არ გამოტოვოთ ინსულინის ინექცია თუ შესაძლებელია</a:t>
            </a:r>
            <a:endParaRPr lang="ru-RU" sz="3600" dirty="0" smtClean="0"/>
          </a:p>
          <a:p>
            <a:pPr>
              <a:buNone/>
            </a:pPr>
            <a:r>
              <a:rPr lang="ka-GE" sz="3600" dirty="0" smtClean="0"/>
              <a:t>( თუმცა, აუცილებელია გადაიხედოს ინსულინის დოზები)</a:t>
            </a:r>
            <a:endParaRPr lang="ru-RU" sz="3600" dirty="0" smtClean="0"/>
          </a:p>
          <a:p>
            <a:pPr lvl="0">
              <a:buNone/>
            </a:pPr>
            <a:r>
              <a:rPr lang="ka-GE" sz="3600" dirty="0" smtClean="0"/>
              <a:t>5. სისხლში გლუკოზის რეგულარული მონიტორინგი გრძელდება 24-48 საათის განმავლობაში.</a:t>
            </a:r>
            <a:endParaRPr lang="ru-RU" sz="3600" dirty="0" smtClean="0"/>
          </a:p>
          <a:p>
            <a:pPr>
              <a:buNone/>
            </a:pPr>
            <a:r>
              <a:rPr lang="ka-GE" dirty="0" smtClean="0"/>
              <a:t> </a:t>
            </a:r>
            <a:endParaRPr lang="ru-RU" dirty="0" smtClean="0"/>
          </a:p>
          <a:p>
            <a:r>
              <a:rPr lang="en-US" sz="1800" dirty="0" smtClean="0"/>
              <a:t>Joint British Diabetes Societies Inpatient Care Group - The Hospital Management of Hypoglycemia in Adults with Diabetes Mellitus</a:t>
            </a:r>
            <a:r>
              <a:rPr lang="ka-GE" sz="1800" dirty="0" smtClean="0"/>
              <a:t> </a:t>
            </a:r>
            <a:endParaRPr lang="ru-R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ka-GE" dirty="0" smtClean="0"/>
              <a:t>ჰიპოგლიკემიის მკურნალობა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0033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1000" y="1676400"/>
            <a:ext cx="8458200" cy="1066800"/>
          </a:xfrm>
          <a:prstGeom prst="roundRect">
            <a:avLst/>
          </a:prstGeom>
          <a:solidFill>
            <a:srgbClr val="010080"/>
          </a:solidFill>
          <a:ln>
            <a:solidFill>
              <a:srgbClr val="01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rgbClr val="FBCF04"/>
                </a:solidFill>
              </a:rPr>
              <a:t>იატროგენული ჰიპოგლიკემია დიაბეტით დაავადებულ </a:t>
            </a:r>
            <a:r>
              <a:rPr lang="ka-GE" dirty="0" smtClean="0">
                <a:solidFill>
                  <a:srgbClr val="FBCF04"/>
                </a:solidFill>
              </a:rPr>
              <a:t>პაციენტებში</a:t>
            </a:r>
            <a:endParaRPr lang="ka-GE" dirty="0">
              <a:solidFill>
                <a:srgbClr val="FBCF04"/>
              </a:solidFill>
            </a:endParaRPr>
          </a:p>
          <a:p>
            <a:pPr algn="ctr"/>
            <a:r>
              <a:rPr lang="ka-GE" dirty="0"/>
              <a:t>პლაზმაში გლუკოზის ანომალურად დაბალი კონცენტრაცია, რაც პაციენტზე მავნე ზემოქმედებას ახდენს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95600"/>
            <a:ext cx="83820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BCF04"/>
                </a:solidFill>
              </a:rPr>
              <a:t>ჰიპოგლიკემიური სიმპტომების გლიკემიური ზღურბლები შეიძლება </a:t>
            </a:r>
            <a:r>
              <a:rPr lang="ka-GE" b="1" smtClean="0">
                <a:solidFill>
                  <a:srgbClr val="FBCF04"/>
                </a:solidFill>
              </a:rPr>
              <a:t> ცვალებადი </a:t>
            </a:r>
            <a:r>
              <a:rPr lang="en-US" b="1" smtClean="0">
                <a:solidFill>
                  <a:srgbClr val="FBCF04"/>
                </a:solidFill>
              </a:rPr>
              <a:t>იყოს</a:t>
            </a:r>
            <a:endParaRPr lang="ka-GE" b="1" dirty="0" smtClean="0">
              <a:solidFill>
                <a:srgbClr val="FBCF04"/>
              </a:solidFill>
            </a:endParaRPr>
          </a:p>
          <a:p>
            <a:pPr marL="285750" indent="-285750">
              <a:lnSpc>
                <a:spcPts val="2700"/>
              </a:lnSpc>
              <a:buFont typeface="Calibri" panose="020F0502020204030204" pitchFamily="34" charset="0"/>
              <a:buChar char="―"/>
            </a:pPr>
            <a:r>
              <a:rPr lang="en-US" dirty="0" err="1">
                <a:solidFill>
                  <a:schemeClr val="bg1"/>
                </a:solidFill>
              </a:rPr>
              <a:t>აქედან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გამომდინარე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პლაზმური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გლუკოზის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მხოლოდ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ერთი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ზღურბლოვანი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სიდიდის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განსაზღვრა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რომელიც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განაპირობებს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ჰიპოგლიკემიას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დიაბეტით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დაავადებულ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პაციენტებში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არ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შეიძლება</a:t>
            </a:r>
            <a:endParaRPr lang="ka-GE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BCF04"/>
                </a:solidFill>
              </a:rPr>
              <a:t>პაციენტები,რომლებიც</a:t>
            </a:r>
            <a:r>
              <a:rPr lang="en-US" b="1" dirty="0">
                <a:solidFill>
                  <a:srgbClr val="FBCF04"/>
                </a:solidFill>
              </a:rPr>
              <a:t> </a:t>
            </a:r>
            <a:r>
              <a:rPr lang="en-US" b="1" dirty="0" err="1">
                <a:solidFill>
                  <a:srgbClr val="FBCF04"/>
                </a:solidFill>
              </a:rPr>
              <a:t>იღებენ</a:t>
            </a:r>
            <a:r>
              <a:rPr lang="en-US" b="1" dirty="0">
                <a:solidFill>
                  <a:srgbClr val="FBCF04"/>
                </a:solidFill>
              </a:rPr>
              <a:t> </a:t>
            </a:r>
            <a:r>
              <a:rPr lang="en-US" b="1" dirty="0" err="1">
                <a:solidFill>
                  <a:srgbClr val="FBCF04"/>
                </a:solidFill>
              </a:rPr>
              <a:t>სულფონილშარდოვანას</a:t>
            </a:r>
            <a:r>
              <a:rPr lang="en-US" b="1" dirty="0">
                <a:solidFill>
                  <a:srgbClr val="FBCF04"/>
                </a:solidFill>
              </a:rPr>
              <a:t> </a:t>
            </a:r>
            <a:r>
              <a:rPr lang="en-US" b="1" dirty="0" err="1">
                <a:solidFill>
                  <a:srgbClr val="FBCF04"/>
                </a:solidFill>
              </a:rPr>
              <a:t>პრეპარატებს,გლინიდებს</a:t>
            </a:r>
            <a:r>
              <a:rPr lang="en-US" b="1" dirty="0">
                <a:solidFill>
                  <a:srgbClr val="FBCF04"/>
                </a:solidFill>
              </a:rPr>
              <a:t> </a:t>
            </a:r>
            <a:r>
              <a:rPr lang="en-US" b="1" dirty="0" err="1">
                <a:solidFill>
                  <a:srgbClr val="FBCF04"/>
                </a:solidFill>
              </a:rPr>
              <a:t>ან</a:t>
            </a:r>
            <a:r>
              <a:rPr lang="en-US" b="1" dirty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არიან</a:t>
            </a:r>
            <a:r>
              <a:rPr lang="en-US" b="1" dirty="0" smtClean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ინსულინოთერაპიაზე</a:t>
            </a:r>
            <a:r>
              <a:rPr lang="en-US" b="1" dirty="0" smtClean="0">
                <a:solidFill>
                  <a:srgbClr val="FBCF04"/>
                </a:solidFill>
              </a:rPr>
              <a:t>, </a:t>
            </a:r>
            <a:r>
              <a:rPr lang="en-US" b="1" dirty="0" err="1" smtClean="0">
                <a:solidFill>
                  <a:srgbClr val="FBCF04"/>
                </a:solidFill>
              </a:rPr>
              <a:t>ჰიპოგლიკემიის</a:t>
            </a:r>
            <a:r>
              <a:rPr lang="en-US" b="1" dirty="0" smtClean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განვითარების</a:t>
            </a:r>
            <a:r>
              <a:rPr lang="en-US" b="1" dirty="0" smtClean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რისკის</a:t>
            </a:r>
            <a:r>
              <a:rPr lang="en-US" b="1" dirty="0" smtClean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ქვეშ</a:t>
            </a:r>
            <a:r>
              <a:rPr lang="en-US" b="1" dirty="0" smtClean="0">
                <a:solidFill>
                  <a:srgbClr val="FBCF04"/>
                </a:solidFill>
              </a:rPr>
              <a:t> </a:t>
            </a:r>
            <a:r>
              <a:rPr lang="en-US" b="1" dirty="0" err="1" smtClean="0">
                <a:solidFill>
                  <a:srgbClr val="FBCF04"/>
                </a:solidFill>
              </a:rPr>
              <a:t>არიან</a:t>
            </a:r>
            <a:endParaRPr lang="ka-GE" b="1" dirty="0" smtClean="0">
              <a:solidFill>
                <a:srgbClr val="FBCF04"/>
              </a:solidFill>
            </a:endParaRPr>
          </a:p>
          <a:p>
            <a:pPr marL="285750" indent="-285750">
              <a:lnSpc>
                <a:spcPts val="2700"/>
              </a:lnSpc>
              <a:buFont typeface="Calibri" panose="020F0502020204030204" pitchFamily="34" charset="0"/>
              <a:buChar char="―"/>
            </a:pPr>
            <a:r>
              <a:rPr lang="en-US" dirty="0" err="1">
                <a:solidFill>
                  <a:schemeClr val="bg1"/>
                </a:solidFill>
              </a:rPr>
              <a:t>პაციენტები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გაფრთხილებულნი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უნდა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იყვნენ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რისკის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შესახებ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როცა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პლაზმაში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გლუკოზის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დონე</a:t>
            </a:r>
            <a:r>
              <a:rPr lang="en-US" dirty="0">
                <a:solidFill>
                  <a:schemeClr val="bg1"/>
                </a:solidFill>
              </a:rPr>
              <a:t> ≤ 70 </a:t>
            </a:r>
            <a:r>
              <a:rPr lang="en-US" dirty="0" err="1">
                <a:solidFill>
                  <a:schemeClr val="bg1"/>
                </a:solidFill>
              </a:rPr>
              <a:t>მგ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დლ</a:t>
            </a:r>
            <a:r>
              <a:rPr lang="en-US" dirty="0">
                <a:solidFill>
                  <a:schemeClr val="bg1"/>
                </a:solidFill>
              </a:rPr>
              <a:t> (≤ 3.9 </a:t>
            </a:r>
            <a:r>
              <a:rPr lang="en-US" dirty="0" err="1">
                <a:solidFill>
                  <a:schemeClr val="bg1"/>
                </a:solidFill>
              </a:rPr>
              <a:t>მმოლი</a:t>
            </a:r>
            <a:r>
              <a:rPr lang="en-US" dirty="0">
                <a:solidFill>
                  <a:schemeClr val="bg1"/>
                </a:solidFill>
              </a:rPr>
              <a:t>/ლ).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1600200"/>
            <a:ext cx="7086600" cy="914400"/>
          </a:xfrm>
          <a:prstGeom prst="roundRect">
            <a:avLst/>
          </a:prstGeom>
          <a:solidFill>
            <a:srgbClr val="010080"/>
          </a:solidFill>
          <a:ln>
            <a:solidFill>
              <a:srgbClr val="01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err="1">
                <a:solidFill>
                  <a:srgbClr val="FBCF04"/>
                </a:solidFill>
              </a:rPr>
              <a:t>ინდივიდუალური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სამიზნეები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ემყარება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შემდეგს</a:t>
            </a:r>
            <a:r>
              <a:rPr lang="en-US" dirty="0">
                <a:solidFill>
                  <a:srgbClr val="FBCF04"/>
                </a:solidFill>
              </a:rPr>
              <a:t>:</a:t>
            </a:r>
            <a:endParaRPr lang="ru-RU" dirty="0">
              <a:solidFill>
                <a:srgbClr val="FBCF04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 smtClean="0">
                <a:solidFill>
                  <a:srgbClr val="FBCF04"/>
                </a:solidFill>
              </a:rPr>
              <a:t>ასაკი</a:t>
            </a:r>
            <a:r>
              <a:rPr lang="en-US" dirty="0">
                <a:solidFill>
                  <a:srgbClr val="FBCF04"/>
                </a:solidFill>
              </a:rPr>
              <a:t>, </a:t>
            </a:r>
            <a:r>
              <a:rPr lang="en-US" dirty="0" err="1">
                <a:solidFill>
                  <a:srgbClr val="FBCF04"/>
                </a:solidFill>
              </a:rPr>
              <a:t>სიცოცხლის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ხანგრძლივობა</a:t>
            </a:r>
            <a:r>
              <a:rPr lang="en-US" dirty="0">
                <a:solidFill>
                  <a:srgbClr val="FBCF04"/>
                </a:solidFill>
              </a:rPr>
              <a:t>, </a:t>
            </a:r>
            <a:r>
              <a:rPr lang="en-US" dirty="0" err="1">
                <a:solidFill>
                  <a:srgbClr val="FBCF04"/>
                </a:solidFill>
              </a:rPr>
              <a:t>თანმხლები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დაავადებები</a:t>
            </a:r>
            <a:r>
              <a:rPr lang="en-US" dirty="0">
                <a:solidFill>
                  <a:srgbClr val="FBCF04"/>
                </a:solidFill>
              </a:rPr>
              <a:t>, </a:t>
            </a:r>
            <a:r>
              <a:rPr lang="en-US" dirty="0" err="1">
                <a:solidFill>
                  <a:srgbClr val="FBCF04"/>
                </a:solidFill>
              </a:rPr>
              <a:t>პაციენტის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სიცოცხლეზე</a:t>
            </a:r>
            <a:r>
              <a:rPr lang="en-US" dirty="0">
                <a:solidFill>
                  <a:srgbClr val="FBCF04"/>
                </a:solidFill>
              </a:rPr>
              <a:t>  </a:t>
            </a:r>
            <a:r>
              <a:rPr lang="en-US" dirty="0" err="1">
                <a:solidFill>
                  <a:srgbClr val="FBCF04"/>
                </a:solidFill>
              </a:rPr>
              <a:t>ჰიპოგლიკემიის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ზეგავლენის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შეფასება</a:t>
            </a:r>
            <a:endParaRPr lang="en-US" dirty="0">
              <a:solidFill>
                <a:srgbClr val="FBCF04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4354284"/>
              </p:ext>
            </p:extLst>
          </p:nvPr>
        </p:nvGraphicFramePr>
        <p:xfrm>
          <a:off x="381000" y="2743200"/>
          <a:ext cx="8534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400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ჯანმრთელი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ზრდასრული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პაციენტები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დიაბეტით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BCF0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dirty="0" err="1" smtClean="0"/>
                        <a:t>უდაბლესი</a:t>
                      </a:r>
                      <a:r>
                        <a:rPr lang="en-US" sz="1400" b="0" dirty="0" smtClean="0"/>
                        <a:t> A1c, </a:t>
                      </a:r>
                      <a:r>
                        <a:rPr lang="en-US" sz="1400" b="0" dirty="0" err="1" smtClean="0"/>
                        <a:t>რომელიც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არ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იწვევს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მძიმე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ჰიპოგლიკემიას</a:t>
                      </a:r>
                      <a:r>
                        <a:rPr lang="en-US" sz="1400" b="0" dirty="0" smtClean="0"/>
                        <a:t>.</a:t>
                      </a:r>
                      <a:endParaRPr lang="ru-RU" sz="1400" b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err="1" smtClean="0"/>
                        <a:t>ჰიპოგლიკემიის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შეგრძნების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შენარჩუნება</a:t>
                      </a:r>
                      <a:r>
                        <a:rPr lang="en-US" sz="1400" b="0" dirty="0" smtClean="0"/>
                        <a:t>.</a:t>
                      </a:r>
                      <a:endParaRPr lang="ru-RU" sz="1400" b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err="1" smtClean="0"/>
                        <a:t>სიმპტომური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ჰიპოგლიკემიის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დოკუმენტირებული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ეპიზოდების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დასაშვები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რაოდენობის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უზრუნველყოფა</a:t>
                      </a:r>
                      <a:r>
                        <a:rPr lang="en-US" sz="1400" b="0" dirty="0" smtClean="0"/>
                        <a:t>.</a:t>
                      </a:r>
                      <a:endParaRPr lang="ru-RU" sz="1400" b="0" dirty="0"/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დიაბეტი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ტიპი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ჰიპოგლიკემიური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სიმპტომების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პრევენციისთვის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დასაშვები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დონის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მიღწევა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მთლიანად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გამომრიცხავი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სტრატეგიის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შემუშავება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შეუძლებელია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შემსუბუქებული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მაჩვენებლები-პროგრესირებადი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გართულებების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ლიმიტირებული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სიცოცხლის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ხანგრძლივობის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ქრონიკული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დაავადებების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დროს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დიაბეტი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ტიპი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რისკი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დაკავშირებულია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გამოყენებული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სამკურნალო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საშუალების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ტიპთან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A1c&lt; 7%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დასაშვებია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ახლად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ჩამოყალიბებული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შაქრიანი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დიაბეტი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ტიპი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2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დროს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;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ნაკლებად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აგრესიული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მაჩვენებლები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მიუხედავად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იმისა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რომ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დაავადება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პროგრესირებს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არის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გულ-სისხლძარღვთა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დაავადებები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სხვა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თანმხლები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დაავადებები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სიცოცხლის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ლიმიტირებული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ხანგრძლივობა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235706"/>
              </p:ext>
            </p:extLst>
          </p:nvPr>
        </p:nvGraphicFramePr>
        <p:xfrm>
          <a:off x="228600" y="1524000"/>
          <a:ext cx="8763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65722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პაციენტის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გან</a:t>
                      </a:r>
                      <a:r>
                        <a:rPr lang="ka-GE" sz="1400" b="1" dirty="0" smtClean="0"/>
                        <a:t>სწავლა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რეგულარულად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იქნეს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განხილული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რისკ-ფაქტორები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იმ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პაციენტებთან,რომლებიც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იღებენ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სულფონილშარდოვანას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გლინიდებს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არიან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ინსულინოთერაპიაზე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პაციენტებს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მათ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ახლობლებს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აეხსნათ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, 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როგორ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ამოიცნონ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უმკურნალონ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ჰიპოგლიკემიურ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ეპიზოდებს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პაციენტებს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განემარტოთ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სამკურნალო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საშუალებების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ფარმაკოკინეტიკა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ru-RU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>
                          <a:solidFill>
                            <a:schemeClr val="bg1"/>
                          </a:solidFill>
                        </a:rPr>
                        <a:t>დიეტის დაცვა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300" b="0" dirty="0" smtClean="0">
                          <a:solidFill>
                            <a:schemeClr val="bg1"/>
                          </a:solidFill>
                        </a:rPr>
                        <a:t>პაციენტები, რომლებიც იმყოფებიან გახანგრძლივებული მოქმედების სეკრეტაგოგებზე  და ფიქსირებული  ინსულინის სქემით მკურნალობაზე, უნდა იცავდნენ კვების  შემუშავებული რეჟიმს. პაციენტები, რომლებიც მოქნილი სქემით მკურნალობენ, ინსულინის ინიექციები უნდა შეუთავსონ კვების დროს.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300" b="0" dirty="0" smtClean="0">
                          <a:solidFill>
                            <a:schemeClr val="bg1"/>
                          </a:solidFill>
                        </a:rPr>
                        <a:t>ჰიპოგლიკემიის გამომწვევ ნებისმიერ სამკურნალო საშუალებაზე მყოფმა პაციენტებმა,თან უნდა ატარონ ნახშირწყლები შესაძლო ჰიპოგლიკემიის კუპირებისთვის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chemeClr val="bg1"/>
                          </a:solidFill>
                        </a:rPr>
                        <a:t>ფიზიკური დატვირთვის მართვა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პაციენტებმა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ფიზიკურ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დატვირთვამდე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შემდეგ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აუცილებლად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აწარმოონ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ზედმიწევნითი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მონიტორინგი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მიიღონ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წინასწარი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ზომები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თავიდან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აცილებისთვის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თუ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სისხლში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დონე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შემცირებულია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ფიზიკურ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დატვირთვამდე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პაციენტმა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მიიღოს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საკვები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ნებისმიერი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ფიზიკური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დროს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მათ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შორის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სახლში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ეზოში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სამუშაოს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შესრულებისას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პაციენტებმა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თან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იქონიონ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ადვილად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აბსორბირებადი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ნახშირწყლები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კარგად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კონტროლირებადი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დიაბეტით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ანამნეზში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ფიზიკურ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დატვირთვასთან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დაკავშირებული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ჰიპოგლიკემიით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სასურველია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ფიზიკური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დატვირთვის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დღეებში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დოზების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კორექცია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647"/>
            <a:ext cx="9144000" cy="13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0213672"/>
              </p:ext>
            </p:extLst>
          </p:nvPr>
        </p:nvGraphicFramePr>
        <p:xfrm>
          <a:off x="228600" y="1524000"/>
          <a:ext cx="87630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6572250"/>
              </a:tblGrid>
              <a:tr h="192182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სამკურნალო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საშუალებების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დოზის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დარეგულირებ</a:t>
                      </a:r>
                      <a:r>
                        <a:rPr lang="ka-GE" sz="1600" b="0" dirty="0" smtClean="0">
                          <a:solidFill>
                            <a:schemeClr val="bg1"/>
                          </a:solidFill>
                        </a:rPr>
                        <a:t>ა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სამკურნალო საშუალებების დოზის დარეგულირების საჭიროების განსაზღვრისთვის უნდა გადაიხედოს სისხლში გლუკოზის კონცენტრაციის მაჩვენებლები. </a:t>
                      </a:r>
                      <a:r>
                        <a:rPr lang="ka-GE" sz="1300" b="0" dirty="0" smtClean="0">
                          <a:solidFill>
                            <a:schemeClr val="bg1"/>
                          </a:solidFill>
                        </a:rPr>
                        <a:t>დარეგულირება</a:t>
                      </a:r>
                      <a:r>
                        <a:rPr lang="ka-GE" sz="1300" b="0" baseline="0" dirty="0" smtClean="0">
                          <a:solidFill>
                            <a:schemeClr val="bg1"/>
                          </a:solidFill>
                        </a:rPr>
                        <a:t> შეიძლება  მოიცავდეს ინსულინის სახის შეცვლას</a:t>
                      </a:r>
                      <a:endParaRPr lang="ka-GE" sz="13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სულფონილშარდოვანას რიგის პრეპარატებს ჰიპოგლიკემიის განვითარების   დიდი რისკი აქვთ.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არასასურველი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თავიდან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ასაცილებლად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განიხილული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იქნეს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სხვა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კლასის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სამკურნალო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საშუალებით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ჩანაცვლების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შესაძლებლობა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დარეგულირდეს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მკურნალობის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სქემა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რათა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თავიდან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იქნას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აცილებული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ხშირი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ჰიპოგლიკემია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უგრძნობლობა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ჰოპოგლიკემიის</a:t>
                      </a:r>
                      <a:r>
                        <a:rPr lang="en-US" sz="13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b="0" dirty="0" err="1" smtClean="0">
                          <a:solidFill>
                            <a:schemeClr val="bg1"/>
                          </a:solidFill>
                        </a:rPr>
                        <a:t>მიმართ</a:t>
                      </a:r>
                      <a:endParaRPr lang="ru-RU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21826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სისხლში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გლუკოზის მონიტორინგი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რომლებიც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არიან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სულფონილშარდოვანაზე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გლინიდებზე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შეამოწმონ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სისხლში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დონე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სიმპტომების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გამოვლენისას,რათა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დადასტურდეს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ნახშირწყლების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მიღების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საჭიროება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მოხდეს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ინფორმაციის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შეგროვება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მკურნალობის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სქემის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დარეგულირებისთვის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ka-GE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პაციენტებმა,რომლებიც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არიან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ბაზის-ბოლუსურ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ინსულინოთერაპიაზე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თითოეული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კვების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წინ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შეამოწმონ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სისხლში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დონე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მიღებული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შედეგები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გაითვალისწინონ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ხანმოკლე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მოქმედების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გამოთვლისას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0934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კლინიკური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დაკვირვება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ინსულინის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სეკრეციის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მასტიმულირებელ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პრეპარატებზე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მყოფი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პაციენტებისთვის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რისკი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შეფასდეს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ყოველ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ვიზიტზე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ka-GE" sz="13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პაციენტმა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იქონიოს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რეგისტრაციის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ჟურნალი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რომელიც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მოიცავს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ჰიპოგლიკემიური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ეპიზოდის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თარიღს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დროს,ვითარებას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უნდა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მოხდეს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ამ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ჩანაწერების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განიხილვა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ყოველ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ვიზიტზე</a:t>
                      </a:r>
                      <a:endParaRPr lang="en-US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cap="all" dirty="0" smtClean="0"/>
              <a:t>DIABETES MANAGEMENT GUIDELINES</a:t>
            </a:r>
          </a:p>
          <a:p>
            <a:pPr>
              <a:buNone/>
            </a:pPr>
            <a:r>
              <a:rPr lang="en-US" sz="1600" b="1" dirty="0" smtClean="0"/>
              <a:t>ADA/Endocrine Society Consensus Report on</a:t>
            </a:r>
          </a:p>
          <a:p>
            <a:pPr>
              <a:buNone/>
            </a:pPr>
            <a:r>
              <a:rPr lang="en-US" sz="1600" b="1" dirty="0" smtClean="0"/>
              <a:t>Hypoglycemia  </a:t>
            </a:r>
          </a:p>
          <a:p>
            <a:pPr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გამოყენებული ლიტერატურა</a:t>
            </a:r>
            <a:endParaRPr lang="ru-RU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43010" name="PDF" r:id="rId3" imgW="1080000" imgH="1080000" progId="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43011" name="PDF" r:id="rId4" imgW="1080000" imgH="1080000" progId="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643702" y="3500438"/>
          <a:ext cx="1079500" cy="1079500"/>
        </p:xfrm>
        <a:graphic>
          <a:graphicData uri="http://schemas.openxmlformats.org/presentationml/2006/ole">
            <p:oleObj spid="_x0000_s43012" name="PDF" r:id="rId5" imgW="1080000" imgH="10800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 flipH="1">
            <a:off x="571472" y="292893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Эндокринология. Национальное руководство.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Краткое издание / под ред. И. И. Дедова, Г. А. Мельниченко. — М. :ГЭОТАР-Медиа, 2013. — 752 с.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British Diabetes Societies  Inpatient Care Group-The Hospital Management of Hypoglycemia in Adults with Diabetes Mellitus.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43013" name="PDF" r:id="rId6" imgW="1080000" imgH="108000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7929618" cy="4994280"/>
          </a:xfrm>
        </p:spPr>
        <p:txBody>
          <a:bodyPr>
            <a:normAutofit/>
          </a:bodyPr>
          <a:lstStyle/>
          <a:p>
            <a:pPr>
              <a:buNone/>
            </a:pPr>
            <a:endParaRPr lang="ka-GE" sz="3200" dirty="0" smtClean="0"/>
          </a:p>
          <a:p>
            <a:pPr>
              <a:buNone/>
            </a:pPr>
            <a:endParaRPr lang="ka-GE" sz="3200" dirty="0" smtClean="0"/>
          </a:p>
          <a:p>
            <a:pPr>
              <a:buNone/>
            </a:pPr>
            <a:endParaRPr lang="ka-GE" sz="3200" dirty="0" smtClean="0"/>
          </a:p>
          <a:p>
            <a:pPr>
              <a:buNone/>
            </a:pPr>
            <a:r>
              <a:rPr lang="ka-GE" sz="3200" smtClean="0"/>
              <a:t>        გმადლობთ ყურადღებისთვის!</a:t>
            </a:r>
            <a:endParaRPr lang="ru-RU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UKPDS - </a:t>
            </a:r>
            <a:r>
              <a:rPr lang="en-US" dirty="0" err="1" smtClean="0"/>
              <a:t>მონაცემებით</a:t>
            </a:r>
            <a:r>
              <a:rPr lang="ka-GE" dirty="0" smtClean="0"/>
              <a:t> 6 წლის განმავლობაში HBA1c-7.1% მქონე პაციენტებში, რომლებიც ღებულობდნენ სულფონილშადოვანას წარმოებულებს ჰიპოგლიკემიის გავრცელება შეადგენდა ყველა შემთხვევის 45%. მათ შორის მძიმე ჰიპოგლიკემია -3.3%, ხოლო ინსულინოთერაპიის დროს შესაბამისად 76% და 11.2%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DCCT-</a:t>
            </a:r>
            <a:r>
              <a:rPr lang="en-US" dirty="0" err="1" smtClean="0"/>
              <a:t>კვლევებით</a:t>
            </a:r>
            <a:r>
              <a:rPr lang="en-US" dirty="0" smtClean="0"/>
              <a:t> </a:t>
            </a:r>
            <a:r>
              <a:rPr lang="en-US" dirty="0" err="1" smtClean="0"/>
              <a:t>ინტენსიურ</a:t>
            </a:r>
            <a:r>
              <a:rPr lang="en-US" dirty="0" smtClean="0"/>
              <a:t> </a:t>
            </a:r>
            <a:r>
              <a:rPr lang="en-US" dirty="0" err="1" smtClean="0"/>
              <a:t>ინსულინოთერაპიაზე</a:t>
            </a:r>
            <a:r>
              <a:rPr lang="en-US" dirty="0" smtClean="0"/>
              <a:t> </a:t>
            </a:r>
            <a:r>
              <a:rPr lang="ka-GE" dirty="0" smtClean="0"/>
              <a:t>მყოფ პაციენტებში მძიმე ჰიპოგლიკემიის გავრცელება შეადგენდა 65%. შაქრიანი დიაბეტით ავადმყოფებში ჰიპოგლიკემიური კომა სიკვდილის მიზეზი 2-4%-შია.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 smtClean="0"/>
              <a:t>ჰიპოგლიკემიის ეპიდემიოლოგია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186766" cy="1774852"/>
          </a:xfrm>
        </p:spPr>
        <p:txBody>
          <a:bodyPr>
            <a:normAutofit/>
          </a:bodyPr>
          <a:lstStyle/>
          <a:p>
            <a:pPr algn="ctr"/>
            <a:r>
              <a:rPr lang="ka-GE" sz="2700" dirty="0" smtClean="0"/>
              <a:t>ჰიპოგლიკემიის კლასიფიკაცია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840482"/>
              </p:ext>
            </p:extLst>
          </p:nvPr>
        </p:nvGraphicFramePr>
        <p:xfrm>
          <a:off x="357158" y="642918"/>
          <a:ext cx="8262966" cy="582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483"/>
                <a:gridCol w="4131483"/>
              </a:tblGrid>
              <a:tr h="3090874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/>
                        <a:t>მსუბუქი ჰიპოგლიკემია</a:t>
                      </a:r>
                      <a:endParaRPr lang="en-US" b="1" dirty="0"/>
                    </a:p>
                  </a:txBody>
                  <a:tcPr anchor="ctr"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b="1" dirty="0" smtClean="0"/>
                        <a:t>პაციენტს შეუძლია თვითონ მოახდინოს ჰიპოგლიკემიის კუპირება ნახშირწყლების მიღებით </a:t>
                      </a:r>
                      <a:r>
                        <a:rPr lang="en-US" b="1" dirty="0" err="1" smtClean="0"/>
                        <a:t>სიმპტომების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გამოხატულებისგან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დამოუკიდებლად</a:t>
                      </a:r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anchor="ctr">
                    <a:solidFill>
                      <a:srgbClr val="0F6FC6"/>
                    </a:solidFill>
                  </a:tcPr>
                </a:tc>
              </a:tr>
              <a:tr h="2733684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chemeClr val="tx1"/>
                          </a:solidFill>
                        </a:rPr>
                        <a:t>მძიმე ჰიპოგლიკემია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a-GE" b="1" dirty="0" smtClean="0">
                          <a:solidFill>
                            <a:schemeClr val="tx1"/>
                          </a:solidFill>
                        </a:rPr>
                        <a:t>თან ახლავს ცნობიერების დარღვევა(მის სრულ დაკარგვამდე), პაციენტს აუცილებლად ესაჭიროება სხვების დახმარება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975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1600200"/>
            <a:ext cx="7086600" cy="914400"/>
          </a:xfrm>
          <a:prstGeom prst="roundRect">
            <a:avLst/>
          </a:prstGeom>
          <a:solidFill>
            <a:srgbClr val="010080"/>
          </a:solidFill>
          <a:ln>
            <a:solidFill>
              <a:srgbClr val="01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err="1">
                <a:solidFill>
                  <a:srgbClr val="FBCF04"/>
                </a:solidFill>
              </a:rPr>
              <a:t>ჰიპოგლიკემიის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საგანგაშო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სიდიდე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 smtClean="0">
                <a:solidFill>
                  <a:srgbClr val="FBCF04"/>
                </a:solidFill>
              </a:rPr>
              <a:t>გლუკოზის</a:t>
            </a:r>
            <a:r>
              <a:rPr lang="en-US" dirty="0" smtClean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პლაზმური</a:t>
            </a:r>
            <a:r>
              <a:rPr lang="en-US" dirty="0">
                <a:solidFill>
                  <a:srgbClr val="FBCF04"/>
                </a:solidFill>
              </a:rPr>
              <a:t> </a:t>
            </a:r>
            <a:r>
              <a:rPr lang="en-US" dirty="0" err="1">
                <a:solidFill>
                  <a:srgbClr val="FBCF04"/>
                </a:solidFill>
              </a:rPr>
              <a:t>კონცენტრაცია</a:t>
            </a:r>
            <a:r>
              <a:rPr lang="en-US" dirty="0">
                <a:solidFill>
                  <a:srgbClr val="FBCF04"/>
                </a:solidFill>
              </a:rPr>
              <a:t> ≤ 70 </a:t>
            </a:r>
            <a:r>
              <a:rPr lang="en-US" dirty="0" err="1">
                <a:solidFill>
                  <a:srgbClr val="FBCF04"/>
                </a:solidFill>
              </a:rPr>
              <a:t>მგ</a:t>
            </a:r>
            <a:r>
              <a:rPr lang="en-US" dirty="0">
                <a:solidFill>
                  <a:srgbClr val="FBCF04"/>
                </a:solidFill>
              </a:rPr>
              <a:t>/</a:t>
            </a:r>
            <a:r>
              <a:rPr lang="en-US" dirty="0" err="1">
                <a:solidFill>
                  <a:srgbClr val="FBCF04"/>
                </a:solidFill>
              </a:rPr>
              <a:t>დლ</a:t>
            </a:r>
            <a:r>
              <a:rPr lang="en-US" dirty="0">
                <a:solidFill>
                  <a:srgbClr val="FBCF04"/>
                </a:solidFill>
              </a:rPr>
              <a:t> (≤ 3.9 </a:t>
            </a:r>
            <a:r>
              <a:rPr lang="en-US" dirty="0" err="1">
                <a:solidFill>
                  <a:srgbClr val="FBCF04"/>
                </a:solidFill>
              </a:rPr>
              <a:t>მმოლი</a:t>
            </a:r>
            <a:r>
              <a:rPr lang="en-US" dirty="0">
                <a:solidFill>
                  <a:srgbClr val="FBCF04"/>
                </a:solidFill>
              </a:rPr>
              <a:t>/ლ).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8927334"/>
              </p:ext>
            </p:extLst>
          </p:nvPr>
        </p:nvGraphicFramePr>
        <p:xfrm>
          <a:off x="304800" y="2743200"/>
          <a:ext cx="8534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791200"/>
              </a:tblGrid>
              <a:tr h="27023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მძიმე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ჰიპოგლიკემია</a:t>
                      </a:r>
                      <a:endParaRPr lang="ru-RU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err="1" smtClean="0"/>
                        <a:t>პაციენტი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საჭიროებს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სხვა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ადამიანის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დახმარებას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ნახშირწყლების</a:t>
                      </a:r>
                      <a:r>
                        <a:rPr lang="en-US" sz="1600" b="0" dirty="0" smtClean="0"/>
                        <a:t>, </a:t>
                      </a:r>
                      <a:r>
                        <a:rPr lang="en-US" sz="1600" b="0" dirty="0" err="1" smtClean="0"/>
                        <a:t>გლუკაგონის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შეყვანისთვის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ან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სხვა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მაკორეგირებელი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მოქმედებების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შესრულებისთვის</a:t>
                      </a:r>
                      <a:endParaRPr lang="ka-GE" sz="1600" b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err="1" smtClean="0"/>
                        <a:t>ჰიპოგლიკემიის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ეპიზოდის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დროს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გლიკემიის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მაჩვენებლები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შეიძლება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არ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გვქონდეს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ხელთ</a:t>
                      </a:r>
                      <a:endParaRPr lang="ka-GE" sz="1600" b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a-GE" sz="1600" b="0" dirty="0" smtClean="0"/>
                        <a:t>პ</a:t>
                      </a:r>
                      <a:r>
                        <a:rPr lang="en-US" sz="1600" b="0" dirty="0" err="1" smtClean="0"/>
                        <a:t>ლაზმაში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გლუკოზის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დონის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ნორმალიზაციის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შემდეგ</a:t>
                      </a:r>
                      <a:r>
                        <a:rPr lang="en-US" sz="1600" b="0" dirty="0" smtClean="0"/>
                        <a:t>, </a:t>
                      </a:r>
                      <a:r>
                        <a:rPr lang="en-US" sz="1600" b="0" dirty="0" err="1" smtClean="0"/>
                        <a:t>ნევროლოგიური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ფუნქციების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აღდგენა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საკმარისი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მტკიცებულებაა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იმისთვის</a:t>
                      </a:r>
                      <a:r>
                        <a:rPr lang="en-US" sz="1600" b="0" dirty="0" smtClean="0"/>
                        <a:t>, </a:t>
                      </a:r>
                      <a:r>
                        <a:rPr lang="en-US" sz="1600" b="0" dirty="0" err="1" smtClean="0"/>
                        <a:t>რომ</a:t>
                      </a:r>
                      <a:r>
                        <a:rPr lang="en-US" sz="1600" b="0" dirty="0" smtClean="0"/>
                        <a:t>  </a:t>
                      </a:r>
                      <a:r>
                        <a:rPr lang="en-US" sz="1600" b="0" dirty="0" err="1" smtClean="0"/>
                        <a:t>ეს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შემთხვევა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ჩაითვალოს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პლაზმაში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გლუკოზის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დაბალი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კონცენტრაციის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შედეგად</a:t>
                      </a:r>
                      <a:endParaRPr lang="en-US" sz="1400" b="0" dirty="0"/>
                    </a:p>
                  </a:txBody>
                  <a:tcPr>
                    <a:noFill/>
                  </a:tcPr>
                </a:tc>
              </a:tr>
              <a:tr h="879071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დოკუმენტირებული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სიმპტომური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ჰიპოგლიკემია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ტიპიური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ჰიპოგლიკემიური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სიმპტომები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 ≤ 70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მგ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დლ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(≤ 3.9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მმოლი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/ლ)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დონესთან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ერთად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97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9757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0211642"/>
              </p:ext>
            </p:extLst>
          </p:nvPr>
        </p:nvGraphicFramePr>
        <p:xfrm>
          <a:off x="285720" y="1571613"/>
          <a:ext cx="8629679" cy="460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465"/>
                <a:gridCol w="4847214"/>
              </a:tblGrid>
              <a:tr h="118300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ასიმპტომური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ჰიპოგლიკემია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დონის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დაქვეითებას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 ≤ 70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მგ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დლ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(≤ 3.9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მმოლი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/ლ)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თან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არ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ახლავს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სიმპტომები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88405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შესაძლო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სიმპტომური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ჰიპოგლიკემია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ტიპიურ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სიმპტომებს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თან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არ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ახლავს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დონის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განსაზღვრა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მაგრამ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სავარაუდოდ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ისინი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გამოწვეულია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 ≤ 70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მგ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დლ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(≤ 3.9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მმოლი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/ლ)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დონით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335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ფსევდოჰიპოგლიკემია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ჰიპოგლიკემიის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ტიპიური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სიმპტომების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გამოვლენა,როდესაც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პლაზმაში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გლუკოზის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კონცენტრაცია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&gt; 70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მგ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დლ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(&gt; 3.9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მმოლი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/ლ),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მაგრამ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უახლოვდება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ამ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ზღურბლს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1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ჰიპოგლიკემიის ძირითადი მიზეზი- ორგანიზმში ინსულინის სიჭარბეა ეგზოგენურად(საკვებით) ან ენდოგენურად (ღვიძლით პროდუქციის შედეგად) მოხვედრილ ნახშირწყლებთან შედარებით და/ან მისი უტილიზაციის დაჩქარება(მომატებული კუნთური მუშაობის დროს).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dirty="0" smtClean="0"/>
              <a:t>ჰიპოგლიკემიის ეტიოლოგია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3100" dirty="0" smtClean="0"/>
              <a:t>ჰიპოგლიკემიის განვითარების მიზეზები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4938248"/>
              </p:ext>
            </p:extLst>
          </p:nvPr>
        </p:nvGraphicFramePr>
        <p:xfrm>
          <a:off x="857224" y="1000108"/>
          <a:ext cx="7848600" cy="47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486400"/>
              </a:tblGrid>
              <a:tr h="457466">
                <a:tc gridSpan="2"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დაკავშირებული შაქრისდამწევ თერაპიასთან</a:t>
                      </a:r>
                      <a:endParaRPr lang="en-US" dirty="0"/>
                    </a:p>
                  </a:txBody>
                  <a:tcPr anchor="ctr"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2934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ინსულინის, სშწ, გლინიდების გადამეტდოზება</a:t>
                      </a:r>
                      <a:endParaRPr lang="en-US" dirty="0"/>
                    </a:p>
                  </a:txBody>
                  <a:tcP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a-GE" sz="1600" dirty="0" smtClean="0"/>
                        <a:t>ექიმის შეცდომა (გლიკემიის დაბალი სამიზნე მაჩვენებლები პრეპარატების დიდი დოზები)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a-GE" sz="1600" dirty="0" smtClean="0"/>
                        <a:t>პაციენტის შეცდომა (ინსულინის დოზის არასწორი აღება ან პრეპარატის დამატებითი მიღება, დოზების თვითნებური გაზრდა, სწავლების და თვითკონტოლის არარსებობა)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a-GE" sz="1600" dirty="0" smtClean="0"/>
                        <a:t>შპრიც-კალმების გაუმართაობა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a-GE" sz="1600" dirty="0" smtClean="0"/>
                        <a:t>გლუკომეტრის გაუმართაობა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a-GE" sz="1600" dirty="0" smtClean="0"/>
                        <a:t>დოზის განზრახ მომატება სუიციდური ან მანიპულირების მიზნით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750</TotalTime>
  <Words>1895</Words>
  <Application>Microsoft Office PowerPoint</Application>
  <PresentationFormat>On-screen Show (4:3)</PresentationFormat>
  <Paragraphs>212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Concourse</vt:lpstr>
      <vt:lpstr>Presentation</vt:lpstr>
      <vt:lpstr>PDF</vt:lpstr>
      <vt:lpstr>ჰიპოგლიკემია - შაქრიანი დიაბეტის დროს</vt:lpstr>
      <vt:lpstr>ჰიპოგლიკემია შაქრიანი დიაბეტის დროს</vt:lpstr>
      <vt:lpstr>Slide 3</vt:lpstr>
      <vt:lpstr>ჰიპოგლიკემიის ეპიდემიოლოგია </vt:lpstr>
      <vt:lpstr>ჰიპოგლიკემიის კლასიფიკაცია </vt:lpstr>
      <vt:lpstr>Slide 6</vt:lpstr>
      <vt:lpstr>Slide 7</vt:lpstr>
      <vt:lpstr>ჰიპოგლიკემიის ეტიოლოგია </vt:lpstr>
      <vt:lpstr>ჰიპოგლიკემიის განვითარების მიზეზები </vt:lpstr>
      <vt:lpstr>ჰიპოგლიკემიის განვითარების მიზეზები</vt:lpstr>
      <vt:lpstr>ჰიპოგლიკემიის განვითარების მიზეზები</vt:lpstr>
      <vt:lpstr>ჰიპოგლიკემიის პათოგენეზი</vt:lpstr>
      <vt:lpstr>ჰიპოგლიკემიის პათოგენეზი</vt:lpstr>
      <vt:lpstr>ჰიპოგლიკემიის პათოგენეზი</vt:lpstr>
      <vt:lpstr>ჰიპოგლიკემიის კლინიკა</vt:lpstr>
      <vt:lpstr>ჰიპოგლიკემიის კლინიკა</vt:lpstr>
      <vt:lpstr>ჰიპოგლიკემიის კლინიკა</vt:lpstr>
      <vt:lpstr>ჰიპოგლიკემიის  დიაგნოსტიკა</vt:lpstr>
      <vt:lpstr>ჰიპოგლიკემიის დიაგნოსტიკა</vt:lpstr>
      <vt:lpstr>დიფერენციალური დიაგნოსტიკა</vt:lpstr>
      <vt:lpstr>ჰიპოგლიკემიის მკურნალობა</vt:lpstr>
      <vt:lpstr>ჰიპოგლიკემიის არამედიკამენტოზური მკურნალობა</vt:lpstr>
      <vt:lpstr>ჰიპოგლიკემიის მედიკამენტოზური მკურნალობა</vt:lpstr>
      <vt:lpstr>ჰიპოგლიკემიის მედიკამენტოზური მკურნალობა</vt:lpstr>
      <vt:lpstr>ჰიპოგლიკემიის მედიკამენტოზური მკურნალობა</vt:lpstr>
      <vt:lpstr>Slide 26</vt:lpstr>
      <vt:lpstr>ჰიპოგლიკემიის მკურნალობა</vt:lpstr>
      <vt:lpstr>ჰიპოგლიკემიის მკურნალობა</vt:lpstr>
      <vt:lpstr>ჰიპოგლიკემიის მკურნალობა</vt:lpstr>
      <vt:lpstr>Slide 30</vt:lpstr>
      <vt:lpstr>Slide 31</vt:lpstr>
      <vt:lpstr>Slide 32</vt:lpstr>
      <vt:lpstr>გამოყენებული ლიტერატურა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NIKUSHA</dc:creator>
  <cp:lastModifiedBy>user</cp:lastModifiedBy>
  <cp:revision>129</cp:revision>
  <dcterms:created xsi:type="dcterms:W3CDTF">2006-08-16T00:00:00Z</dcterms:created>
  <dcterms:modified xsi:type="dcterms:W3CDTF">2014-09-11T17:00:46Z</dcterms:modified>
</cp:coreProperties>
</file>