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6" r:id="rId6"/>
    <p:sldId id="265" r:id="rId7"/>
    <p:sldId id="264" r:id="rId8"/>
    <p:sldId id="263" r:id="rId9"/>
    <p:sldId id="261" r:id="rId10"/>
    <p:sldId id="262" r:id="rId11"/>
    <p:sldId id="260" r:id="rId12"/>
    <p:sldId id="268" r:id="rId13"/>
    <p:sldId id="272" r:id="rId14"/>
    <p:sldId id="267" r:id="rId15"/>
    <p:sldId id="271" r:id="rId16"/>
    <p:sldId id="270" r:id="rId17"/>
    <p:sldId id="269" r:id="rId18"/>
    <p:sldId id="277" r:id="rId19"/>
    <p:sldId id="276" r:id="rId20"/>
    <p:sldId id="275" r:id="rId21"/>
    <p:sldId id="274" r:id="rId22"/>
    <p:sldId id="280" r:id="rId23"/>
    <p:sldId id="279" r:id="rId24"/>
    <p:sldId id="278" r:id="rId25"/>
    <p:sldId id="273" r:id="rId26"/>
    <p:sldId id="283" r:id="rId27"/>
    <p:sldId id="282" r:id="rId28"/>
    <p:sldId id="281" r:id="rId29"/>
    <p:sldId id="285"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F616D93-E8A6-46ED-BE44-F7ADBCCC857F}" type="datetimeFigureOut">
              <a:rPr lang="en-US" smtClean="0"/>
              <a:pPr/>
              <a:t>1/13/2015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4159716-6BDF-4CE5-99A2-886919F284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616D93-E8A6-46ED-BE44-F7ADBCCC857F}"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59716-6BDF-4CE5-99A2-886919F284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F616D93-E8A6-46ED-BE44-F7ADBCCC857F}" type="datetimeFigureOut">
              <a:rPr lang="en-US" smtClean="0"/>
              <a:pPr/>
              <a:t>1/13/2015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4159716-6BDF-4CE5-99A2-886919F284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616D93-E8A6-46ED-BE44-F7ADBCCC857F}"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4159716-6BDF-4CE5-99A2-886919F284B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F616D93-E8A6-46ED-BE44-F7ADBCCC857F}" type="datetimeFigureOut">
              <a:rPr lang="en-US" smtClean="0"/>
              <a:pPr/>
              <a:t>1/13/2015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4159716-6BDF-4CE5-99A2-886919F284B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F616D93-E8A6-46ED-BE44-F7ADBCCC857F}" type="datetimeFigureOut">
              <a:rPr lang="en-US" smtClean="0"/>
              <a:pPr/>
              <a:t>1/13/2015</a:t>
            </a:fld>
            <a:endParaRPr lang="en-US"/>
          </a:p>
        </p:txBody>
      </p:sp>
      <p:sp>
        <p:nvSpPr>
          <p:cNvPr id="10" name="Slide Number Placeholder 9"/>
          <p:cNvSpPr>
            <a:spLocks noGrp="1"/>
          </p:cNvSpPr>
          <p:nvPr>
            <p:ph type="sldNum" sz="quarter" idx="16"/>
          </p:nvPr>
        </p:nvSpPr>
        <p:spPr/>
        <p:txBody>
          <a:bodyPr rtlCol="0"/>
          <a:lstStyle/>
          <a:p>
            <a:fld id="{74159716-6BDF-4CE5-99A2-886919F284B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F616D93-E8A6-46ED-BE44-F7ADBCCC857F}" type="datetimeFigureOut">
              <a:rPr lang="en-US" smtClean="0"/>
              <a:pPr/>
              <a:t>1/13/2015</a:t>
            </a:fld>
            <a:endParaRPr lang="en-US"/>
          </a:p>
        </p:txBody>
      </p:sp>
      <p:sp>
        <p:nvSpPr>
          <p:cNvPr id="12" name="Slide Number Placeholder 11"/>
          <p:cNvSpPr>
            <a:spLocks noGrp="1"/>
          </p:cNvSpPr>
          <p:nvPr>
            <p:ph type="sldNum" sz="quarter" idx="16"/>
          </p:nvPr>
        </p:nvSpPr>
        <p:spPr/>
        <p:txBody>
          <a:bodyPr rtlCol="0"/>
          <a:lstStyle/>
          <a:p>
            <a:fld id="{74159716-6BDF-4CE5-99A2-886919F284B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616D93-E8A6-46ED-BE44-F7ADBCCC857F}"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4159716-6BDF-4CE5-99A2-886919F284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16D93-E8A6-46ED-BE44-F7ADBCCC857F}"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4159716-6BDF-4CE5-99A2-886919F284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616D93-E8A6-46ED-BE44-F7ADBCCC857F}"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4159716-6BDF-4CE5-99A2-886919F284B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F616D93-E8A6-46ED-BE44-F7ADBCCC857F}" type="datetimeFigureOut">
              <a:rPr lang="en-US" smtClean="0"/>
              <a:pPr/>
              <a:t>1/13/2015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4159716-6BDF-4CE5-99A2-886919F284B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F616D93-E8A6-46ED-BE44-F7ADBCCC857F}" type="datetimeFigureOut">
              <a:rPr lang="en-US" smtClean="0"/>
              <a:pPr/>
              <a:t>1/13/2015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4159716-6BDF-4CE5-99A2-886919F284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2060848"/>
            <a:ext cx="6477000" cy="18288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ka-GE" b="1" dirty="0" smtClean="0"/>
              <a:t>შაქრიანი დიაბეტის თანმხლები დაავადებები</a:t>
            </a:r>
            <a:r>
              <a:rPr lang="en-US" dirty="0" smtClean="0"/>
              <a:t/>
            </a:r>
            <a:br>
              <a:rPr lang="en-US" dirty="0" smtClean="0"/>
            </a:br>
            <a:endParaRPr lang="en-US" dirty="0"/>
          </a:p>
        </p:txBody>
      </p:sp>
      <p:sp>
        <p:nvSpPr>
          <p:cNvPr id="3" name="Subtitle 2"/>
          <p:cNvSpPr>
            <a:spLocks noGrp="1"/>
          </p:cNvSpPr>
          <p:nvPr>
            <p:ph type="subTitle" idx="1"/>
          </p:nvPr>
        </p:nvSpPr>
        <p:spPr>
          <a:xfrm>
            <a:off x="2339752" y="5733256"/>
            <a:ext cx="6804248" cy="973832"/>
          </a:xfrm>
        </p:spPr>
        <p:txBody>
          <a:bodyPr>
            <a:noAutofit/>
          </a:bodyPr>
          <a:lstStyle/>
          <a:p>
            <a:endParaRPr lang="ka-GE" sz="1800" b="1" dirty="0" smtClean="0">
              <a:solidFill>
                <a:schemeClr val="tx1"/>
              </a:solidFill>
              <a:latin typeface="Sylfaen" pitchFamily="18" charset="0"/>
            </a:endParaRPr>
          </a:p>
          <a:p>
            <a:pPr algn="r"/>
            <a:endParaRPr lang="en-US" sz="1800" b="1" dirty="0" smtClean="0">
              <a:solidFill>
                <a:schemeClr val="tx1"/>
              </a:solidFill>
              <a:latin typeface="Sylfaen" pitchFamily="18" charset="0"/>
            </a:endParaRPr>
          </a:p>
          <a:p>
            <a:pPr algn="r"/>
            <a:r>
              <a:rPr lang="ka-GE" sz="1800" b="1" dirty="0" smtClean="0">
                <a:solidFill>
                  <a:schemeClr val="tx1"/>
                </a:solidFill>
                <a:latin typeface="Sylfaen" pitchFamily="18" charset="0"/>
              </a:rPr>
              <a:t>ვ. ივერიელის სახელობის ენდოკრინოლიგია, მეტაბოლოგია, დიეტოლოგიის ცენტრი „ენმედიცი“</a:t>
            </a:r>
          </a:p>
          <a:p>
            <a:pPr algn="r"/>
            <a:r>
              <a:rPr lang="ka-GE" sz="1800" b="1" dirty="0" smtClean="0">
                <a:solidFill>
                  <a:schemeClr val="tx1"/>
                </a:solidFill>
                <a:latin typeface="Sylfaen" pitchFamily="18" charset="0"/>
              </a:rPr>
              <a:t>მომხსენებლი მარიამ ასათიანი</a:t>
            </a:r>
            <a:endParaRPr lang="en-US" sz="1800" b="1" dirty="0" smtClean="0">
              <a:solidFill>
                <a:schemeClr val="tx1"/>
              </a:solidFill>
              <a:latin typeface="Sylfaen" pitchFamily="18" charset="0"/>
            </a:endParaRPr>
          </a:p>
          <a:p>
            <a:endParaRPr lang="en-US" sz="1800" b="1" dirty="0" smtClean="0">
              <a:latin typeface="Sylfaen" pitchFamily="18" charset="0"/>
            </a:endParaRPr>
          </a:p>
          <a:p>
            <a:endParaRPr lang="en-US" sz="1800" b="1" dirty="0">
              <a:latin typeface="Sylfaen" pitchFamily="18" charset="0"/>
            </a:endParaRPr>
          </a:p>
        </p:txBody>
      </p:sp>
      <p:pic>
        <p:nvPicPr>
          <p:cNvPr id="4" name="Picture 2" descr="C:\Users\User\Desktop\უსახელო\American-Diabetes-Association-logo.jpg"/>
          <p:cNvPicPr>
            <a:picLocks noChangeAspect="1" noChangeArrowheads="1"/>
          </p:cNvPicPr>
          <p:nvPr/>
        </p:nvPicPr>
        <p:blipFill>
          <a:blip r:embed="rId2" cstate="print"/>
          <a:srcRect/>
          <a:stretch>
            <a:fillRect/>
          </a:stretch>
        </p:blipFill>
        <p:spPr bwMode="auto">
          <a:xfrm>
            <a:off x="6876256" y="188640"/>
            <a:ext cx="1800200" cy="18962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p:txBody>
          <a:bodyPr>
            <a:noAutofit/>
          </a:bodyPr>
          <a:lstStyle/>
          <a:p>
            <a:r>
              <a:rPr lang="ka-GE" sz="2600" dirty="0" smtClean="0">
                <a:latin typeface="Sylfaen" pitchFamily="18" charset="0"/>
              </a:rPr>
              <a:t>მიუხედავად იმისა, რომ ჰიპერგლიკემია პირდაპირ არ მოქმედებს ღვიძლზე, დიაბეტის დროს ხშირია ღვიძლის დაავადებები. ორალურმა ჰიპოგლიკემიურმა საშუალებებმა შესაძლოა გამოიწვიოს ღვიძლის დაზიანება. სხვა მდგომარეობები, რომლებიც დაკავშირებულია არაალკოჰოლური ღვიძლის ცხიმოვან დაავადებასთან, არის სიმსუქნე, ქოლესტერინის მაღალი დონე, მაღალი არტერიული წნევა.</a:t>
            </a:r>
            <a:endParaRPr lang="en-US" sz="2600" dirty="0" smtClean="0">
              <a:latin typeface="Sylfaen" pitchFamily="18" charset="0"/>
            </a:endParaRPr>
          </a:p>
          <a:p>
            <a:r>
              <a:rPr lang="ka-GE" sz="2600" dirty="0" smtClean="0">
                <a:latin typeface="Sylfaen" pitchFamily="18" charset="0"/>
              </a:rPr>
              <a:t>ჰიპერინსულინემია დაფიქსირდა ციროზის დროს, თუმცა მისი მექანიზმი გაურკვეველია. </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251520" y="1412776"/>
            <a:ext cx="8514528" cy="5256584"/>
          </a:xfrm>
        </p:spPr>
        <p:txBody>
          <a:bodyPr>
            <a:noAutofit/>
          </a:bodyPr>
          <a:lstStyle/>
          <a:p>
            <a:pPr>
              <a:buNone/>
            </a:pPr>
            <a:r>
              <a:rPr lang="ka-GE" sz="2400" dirty="0" smtClean="0">
                <a:latin typeface="Sylfaen" pitchFamily="18" charset="0"/>
              </a:rPr>
              <a:t>		ცხიმი გროვდება ტრიგლიცერიდების სახით და შეიძლება გამოვლინდეს ღვიძლის მომატებული გაცხიმოვნებისას, დაქვეითებული ოქსიდაციისას. ხშირად დგინდება ჰემატოლოგიური გამოკვლევით, ნორმალური ან მცირედ დარღვეული ტრანსამინაზებით. CT სკანირება და ულტრაბგერითი კვლევა ღვიძლის გაცხიმოვნების მგრძნობიარე ტესტებია. იშვიათ შემთხვევებში, ულტრაბგერითი კვლევით შეიძლება არ გამოვლინდეს გაცხიმოვნება, მაგრამ ეს არ გამორიცხავს მის არსებობას. </a:t>
            </a:r>
          </a:p>
          <a:p>
            <a:pPr>
              <a:buNone/>
            </a:pPr>
            <a:r>
              <a:rPr lang="ka-GE" sz="2400" dirty="0" smtClean="0">
                <a:latin typeface="Sylfaen" pitchFamily="18" charset="0"/>
              </a:rPr>
              <a:t>		ღვიძლის ბიოფსია საუკეთესო საშუალებაა გაცხიმოვნების გამოსავლენად. ღვიძლის ბიოფსიით შეიძლება დადგინდეს სტეატოზი, მისი ხარისხი და ფორმა, ფიბროზის ხარისხი და ანთება. </a:t>
            </a:r>
            <a:endParaRPr lang="en-US" sz="2400" dirty="0" smtClean="0">
              <a:latin typeface="Sylfaen" pitchFamily="18" charset="0"/>
            </a:endParaRPr>
          </a:p>
          <a:p>
            <a:endParaRPr lang="en-US" sz="2400" dirty="0">
              <a:latin typeface="Sylfae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323528" y="1484784"/>
            <a:ext cx="8442520" cy="4968552"/>
          </a:xfrm>
        </p:spPr>
        <p:txBody>
          <a:bodyPr>
            <a:noAutofit/>
          </a:bodyPr>
          <a:lstStyle/>
          <a:p>
            <a:r>
              <a:rPr lang="ka-GE" sz="2200" dirty="0" smtClean="0">
                <a:latin typeface="Sylfaen" pitchFamily="18" charset="0"/>
              </a:rPr>
              <a:t>ღვიძლის მდგომარეობისა და ფუნქციის შესახებ ყველაზე მეტ ინფორმაციას ღვიძლის ფერმენტების (ALT, AST, ტუტე ფოსფატაზა) განსაზღვრა გვაწვდის. გარდა ამისა, მნიშვნელოვანია სისხლის საერთო ანალიზი, ლიპიდური სპექტრი, რკინის ცვლის შესწავლა, ინსულინრეზისტენტობისა და გლუკოზის დონის დადგენა.</a:t>
            </a:r>
            <a:endParaRPr lang="en-US" sz="2200" dirty="0" smtClean="0">
              <a:latin typeface="Sylfaen" pitchFamily="18" charset="0"/>
            </a:endParaRPr>
          </a:p>
          <a:p>
            <a:r>
              <a:rPr lang="ka-GE" sz="2200" dirty="0" smtClean="0">
                <a:latin typeface="Sylfaen" pitchFamily="18" charset="0"/>
              </a:rPr>
              <a:t>ზოგიერთმა პრეპარატებმა შეიძლება გამოიწვიოს სტეატოზი, ეს პრეპარატებია:  ამიოდარონი, ტამოქსიფენი, ტეტრაციკლინი, გლუკოკორტიკოიდები, ესტროგენები. </a:t>
            </a:r>
            <a:endParaRPr lang="en-US" sz="2200" dirty="0" smtClean="0">
              <a:latin typeface="Sylfaen" pitchFamily="18" charset="0"/>
            </a:endParaRPr>
          </a:p>
          <a:p>
            <a:r>
              <a:rPr lang="ka-GE" sz="2200" dirty="0" smtClean="0">
                <a:latin typeface="Sylfaen" pitchFamily="18" charset="0"/>
              </a:rPr>
              <a:t>ტროგლიტაზონს ჰქონდა ეფექტური ჰიპოგლიკემიური მოქმედება, მაგრამ ჰეპატოტოქსიურია, ამიტომ კლინიკური კვლევებით შემცირდა მისი ექსპოზიცია, ის იწვევდა ღვიძლის უჯრედშიდა ფერმენტების დონის მომატებას. </a:t>
            </a:r>
            <a:endParaRPr lang="en-US" sz="2200" dirty="0" smtClean="0">
              <a:latin typeface="Sylfaen" pitchFamily="18" charset="0"/>
            </a:endParaRPr>
          </a:p>
          <a:p>
            <a:endParaRPr lang="en-US" sz="2200" dirty="0">
              <a:latin typeface="Sylfae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0" y="1412776"/>
            <a:ext cx="9144000" cy="5445224"/>
          </a:xfrm>
        </p:spPr>
        <p:txBody>
          <a:bodyPr>
            <a:noAutofit/>
          </a:bodyPr>
          <a:lstStyle/>
          <a:p>
            <a:r>
              <a:rPr lang="ka-GE" sz="2200" dirty="0" smtClean="0">
                <a:latin typeface="Sylfaen" pitchFamily="18" charset="0"/>
              </a:rPr>
              <a:t>ეტაპობრივად წონის დაქვეითება და სისხლში გლუკოზის კარგი კონტროლი რეკომენდებულია სტეატოჰეპატოზის დროს, რადგან სწრაფმა წონის დაკარგვამ შეიძლება გააუარესოს არაალკოჰოლური სტეატოჰეპატოზი. წონის კლება &gt;10%-ით საჭიროა ღვიძლის ფერმენტების ნორმალიზაციისთვის იმ პაციენტებში, რომელთაც აქვთ ჭარბი წონა. ურსოდეოქსიქოლის მჟავა სასარგებლოა სტეატოზის შესამცირებლად,  ასევე ღვიძლის ფერმენტების ნორმალიზაციისთვის, ფიბროზის გასაუმჯობესებლად. </a:t>
            </a:r>
            <a:endParaRPr lang="en-US" sz="2200" dirty="0" smtClean="0">
              <a:latin typeface="Sylfaen" pitchFamily="18" charset="0"/>
            </a:endParaRPr>
          </a:p>
          <a:p>
            <a:r>
              <a:rPr lang="ka-GE" sz="2200" dirty="0" smtClean="0">
                <a:latin typeface="Sylfaen" pitchFamily="18" charset="0"/>
              </a:rPr>
              <a:t>სტეატოზი თავად არის გულ-სისხლძარღვთა და თირკმლის დაავადებების რისკფაქტორი, ამიტომ ყველა დიაბეტიანი ჭარბწონიანისათვის (და არამხოლოდ მათთვის) ღვიძლის გაცხიმოვნების დროს სასარგებლოა ჩარევა, რომელიც გააუმჯობესებს მეტაბოლურ დარღვევებს (წონის კლება, გლიკემიის კონტროლი, ანტიდიაბეტური და დისლიპიდემიის საშუალებები).</a:t>
            </a:r>
            <a:endParaRPr lang="en-US" sz="2200" dirty="0" smtClean="0">
              <a:latin typeface="Sylfaen" pitchFamily="18" charset="0"/>
            </a:endParaRPr>
          </a:p>
          <a:p>
            <a:endParaRPr lang="en-US" sz="2200" dirty="0">
              <a:latin typeface="Sylfae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t/>
            </a:r>
            <a:br>
              <a:rPr lang="ka-GE" sz="3600" b="1" dirty="0" smtClean="0"/>
            </a:br>
            <a:r>
              <a:rPr lang="ka-GE" sz="3600" b="1" dirty="0" smtClean="0"/>
              <a:t>სიმსივნე</a:t>
            </a:r>
            <a:r>
              <a:rPr lang="en-US" dirty="0" smtClean="0"/>
              <a:t/>
            </a:r>
            <a:br>
              <a:rPr lang="en-US" dirty="0" smtClean="0"/>
            </a:br>
            <a:endParaRPr lang="en-US" dirty="0"/>
          </a:p>
        </p:txBody>
      </p:sp>
      <p:sp>
        <p:nvSpPr>
          <p:cNvPr id="3" name="Content Placeholder 2"/>
          <p:cNvSpPr>
            <a:spLocks noGrp="1"/>
          </p:cNvSpPr>
          <p:nvPr>
            <p:ph sz="quarter" idx="1"/>
          </p:nvPr>
        </p:nvSpPr>
        <p:spPr>
          <a:xfrm>
            <a:off x="179512" y="1700808"/>
            <a:ext cx="8964488" cy="5373216"/>
          </a:xfrm>
        </p:spPr>
        <p:txBody>
          <a:bodyPr>
            <a:normAutofit fontScale="77500" lnSpcReduction="20000"/>
          </a:bodyPr>
          <a:lstStyle/>
          <a:p>
            <a:r>
              <a:rPr lang="ka-GE" dirty="0" smtClean="0">
                <a:latin typeface="Sylfaen" pitchFamily="18" charset="0"/>
              </a:rPr>
              <a:t>დიაბეტი (შესაძლოა მხოლოდ შაქრიანი დიაბეტი ტ2) დაკავშირებულია  ღვიძლის, პანკრეასის, ენდომეტრიუმის, მსხვილი/სწორი ნაწლავის, მკერდისა და შარდის ბუშტის კიბოს მომატებულ რისკთან. </a:t>
            </a:r>
            <a:endParaRPr lang="en-US" dirty="0" smtClean="0">
              <a:latin typeface="Sylfaen" pitchFamily="18" charset="0"/>
            </a:endParaRPr>
          </a:p>
          <a:p>
            <a:r>
              <a:rPr lang="ka-GE" dirty="0" smtClean="0">
                <a:latin typeface="Sylfaen" pitchFamily="18" charset="0"/>
              </a:rPr>
              <a:t>პირველად 1972 წელს ცხოველებზე ექსპერიმენტულმა კვლევამ დაადგინა ინსულინის როლი სიმსივნის ზრდაზე. როგორც ვიცით, დიაბეტი ზოგადად ხასიათდება ჰიპერგლიკემიით და ჰიპერინსულინემიით. ორივე ერთად კი ამცირებს ინსულინის მეტაბოლურ ეფექტს პერიფერიულ ქსოვილებზე (ინსულინრეზისტენტობა). ქრონიკული ჰიპერინსულინემია შეიძლება წარმოადგენდეს სიმსივნის განვითარების ფაქტორს.</a:t>
            </a:r>
            <a:endParaRPr lang="en-US" dirty="0" smtClean="0">
              <a:latin typeface="Sylfaen" pitchFamily="18" charset="0"/>
            </a:endParaRPr>
          </a:p>
          <a:p>
            <a:r>
              <a:rPr lang="ka-GE" dirty="0" smtClean="0">
                <a:latin typeface="Sylfaen" pitchFamily="18" charset="0"/>
              </a:rPr>
              <a:t>ინსულინის გაზრდილი დონე იწვევს ღვიძლში ინსულინის მსგავსი ზრდის ფაქტორის  შემბოჭველი პროტეინი 1-ის სინთეზის შემცირებას  და სისხლში ინსულინის მსგავსი ზრდის ფაქტორის შემბოჭველი პროტეინის 2-ის შემცირებას. ეს, თავის მხრივ, იწვევს IGF 1-ის მომატებას. </a:t>
            </a:r>
            <a:endParaRPr lang="en-US" dirty="0" smtClean="0">
              <a:latin typeface="Sylfaen" pitchFamily="18" charset="0"/>
            </a:endParaRPr>
          </a:p>
          <a:p>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სიმსივნე</a:t>
            </a:r>
            <a:endParaRPr lang="en-US" sz="3200" dirty="0"/>
          </a:p>
        </p:txBody>
      </p:sp>
      <p:sp>
        <p:nvSpPr>
          <p:cNvPr id="3" name="Content Placeholder 2"/>
          <p:cNvSpPr>
            <a:spLocks noGrp="1"/>
          </p:cNvSpPr>
          <p:nvPr>
            <p:ph sz="quarter" idx="1"/>
          </p:nvPr>
        </p:nvSpPr>
        <p:spPr>
          <a:xfrm>
            <a:off x="179512" y="1484784"/>
            <a:ext cx="8586536" cy="5112568"/>
          </a:xfrm>
        </p:spPr>
        <p:txBody>
          <a:bodyPr>
            <a:noAutofit/>
          </a:bodyPr>
          <a:lstStyle/>
          <a:p>
            <a:r>
              <a:rPr lang="ka-GE" sz="2400" dirty="0" smtClean="0">
                <a:latin typeface="Sylfaen" pitchFamily="18" charset="0"/>
              </a:rPr>
              <a:t>ბევრი  სიმსივნური უჯრედი შეიცავს ინსულინის გაზრდილ რეცეპტორებს.</a:t>
            </a:r>
            <a:endParaRPr lang="en-US" sz="2400" dirty="0" smtClean="0">
              <a:latin typeface="Sylfaen" pitchFamily="18" charset="0"/>
            </a:endParaRPr>
          </a:p>
          <a:p>
            <a:r>
              <a:rPr lang="ka-GE" sz="2400" dirty="0" smtClean="0">
                <a:latin typeface="Sylfaen" pitchFamily="18" charset="0"/>
              </a:rPr>
              <a:t>მას შემდეგ, რაც პანკრეასის ბეტა უჯრედების მიერ გამოიყოფა ინსულინი, რომელიც პორტული ვენით შედის ღვიძლში, ენდოგენური ინსულინის მაღალი კონცენტრაციის დროს ორივე – ღვიძლიც და პანკრეასიც დაუცველია.</a:t>
            </a:r>
            <a:endParaRPr lang="en-US" sz="2400" dirty="0" smtClean="0">
              <a:latin typeface="Sylfaen" pitchFamily="18" charset="0"/>
            </a:endParaRPr>
          </a:p>
          <a:p>
            <a:r>
              <a:rPr lang="ka-GE" sz="2400" dirty="0" smtClean="0">
                <a:latin typeface="Sylfaen" pitchFamily="18" charset="0"/>
              </a:rPr>
              <a:t>რაც შეეხება პანკრეასის სიმსივნეს, დარღვეული გლუკოზის მეტაბოლიზმი შეიძლება იყოს პანკრეასის სიმსივნის შედეგი. თუმცა დიაბეტის დროს  პანკრეასის სიმსივნის კავშირი ბოლომდე გამოუკვლეველია.</a:t>
            </a:r>
            <a:endParaRPr lang="en-US" sz="2400" dirty="0" smtClean="0">
              <a:latin typeface="Sylfaen" pitchFamily="18" charset="0"/>
            </a:endParaRPr>
          </a:p>
          <a:p>
            <a:endParaRPr lang="en-US" sz="2400" dirty="0" smtClean="0">
              <a:latin typeface="Sylfae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სიმსივნე</a:t>
            </a:r>
            <a:endParaRPr lang="en-US" sz="3200" dirty="0"/>
          </a:p>
        </p:txBody>
      </p:sp>
      <p:sp>
        <p:nvSpPr>
          <p:cNvPr id="3" name="Content Placeholder 2"/>
          <p:cNvSpPr>
            <a:spLocks noGrp="1"/>
          </p:cNvSpPr>
          <p:nvPr>
            <p:ph sz="quarter" idx="1"/>
          </p:nvPr>
        </p:nvSpPr>
        <p:spPr>
          <a:xfrm>
            <a:off x="179512" y="1484784"/>
            <a:ext cx="8586536" cy="5184576"/>
          </a:xfrm>
        </p:spPr>
        <p:txBody>
          <a:bodyPr>
            <a:noAutofit/>
          </a:bodyPr>
          <a:lstStyle/>
          <a:p>
            <a:r>
              <a:rPr lang="ka-GE" sz="2000" dirty="0" smtClean="0">
                <a:latin typeface="Sylfaen" pitchFamily="18" charset="0"/>
              </a:rPr>
              <a:t>ზოგიერთი ეპიდემიოლოგიური კვლევა ცხადყოფს, რომ დიაბეტიანებში მნიშვნელოვნადაა გაზრდილი სიმსივნით სიკვდილიანობა. მაგალითად, ერთ-ერთი 5-წლიანი კვლევით დადგინდა, რომ ჯანმრთელ პოპულაციასთან შედარებით, იმ პაციენტებში, რომელთაც ჰქონდათ მკერდის სიმსივნე და დიაბეტი, მაღალი იყო სიკვდილიანობის მაჩვენებელი. </a:t>
            </a:r>
          </a:p>
          <a:p>
            <a:r>
              <a:rPr lang="ka-GE" sz="2000" dirty="0" smtClean="0">
                <a:latin typeface="Sylfaen" pitchFamily="18" charset="0"/>
              </a:rPr>
              <a:t>C პეპტიდის მაღალი დონე დაკავშირებული იყო პროსტატისა და მსხვილი ნაწლავის სიმსივნესთან. პოტენციური რისკფაქტორები ორივე დაავადებისთვის (სიმსივნისა და დიაბეტის) საერთოა. ესენია:</a:t>
            </a:r>
          </a:p>
          <a:p>
            <a:r>
              <a:rPr lang="ka-GE" sz="2000" dirty="0" smtClean="0">
                <a:latin typeface="Sylfaen" pitchFamily="18" charset="0"/>
              </a:rPr>
              <a:t> ასაკი</a:t>
            </a:r>
          </a:p>
          <a:p>
            <a:pPr>
              <a:buFont typeface="Wingdings" pitchFamily="2" charset="2"/>
              <a:buChar char="q"/>
            </a:pPr>
            <a:r>
              <a:rPr lang="ka-GE" sz="2000" dirty="0" smtClean="0">
                <a:latin typeface="Sylfaen" pitchFamily="18" charset="0"/>
              </a:rPr>
              <a:t> სქესი </a:t>
            </a:r>
          </a:p>
          <a:p>
            <a:r>
              <a:rPr lang="ka-GE" sz="2000" dirty="0" smtClean="0">
                <a:latin typeface="Sylfaen" pitchFamily="18" charset="0"/>
              </a:rPr>
              <a:t>სიმსუქნე</a:t>
            </a:r>
          </a:p>
          <a:p>
            <a:r>
              <a:rPr lang="ka-GE" sz="2000" dirty="0" smtClean="0">
                <a:latin typeface="Sylfaen" pitchFamily="18" charset="0"/>
              </a:rPr>
              <a:t>კვება</a:t>
            </a:r>
          </a:p>
          <a:p>
            <a:r>
              <a:rPr lang="ka-GE" sz="2000" dirty="0" smtClean="0">
                <a:latin typeface="Sylfaen" pitchFamily="18" charset="0"/>
              </a:rPr>
              <a:t> ალკოჰოლისა და თამბაქოს მოხმარება.  </a:t>
            </a:r>
            <a:endParaRPr lang="en-US" sz="2000" dirty="0" smtClean="0">
              <a:latin typeface="Sylfaen" pitchFamily="18" charset="0"/>
            </a:endParaRPr>
          </a:p>
          <a:p>
            <a:endParaRPr lang="en-US" sz="2000" dirty="0">
              <a:latin typeface="Sylfae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სიმსივნე</a:t>
            </a:r>
            <a:endParaRPr lang="en-US" sz="3200" dirty="0"/>
          </a:p>
        </p:txBody>
      </p:sp>
      <p:sp>
        <p:nvSpPr>
          <p:cNvPr id="3" name="Content Placeholder 2"/>
          <p:cNvSpPr>
            <a:spLocks noGrp="1"/>
          </p:cNvSpPr>
          <p:nvPr>
            <p:ph sz="quarter" idx="1"/>
          </p:nvPr>
        </p:nvSpPr>
        <p:spPr>
          <a:xfrm>
            <a:off x="179512" y="1412776"/>
            <a:ext cx="8712968" cy="5445224"/>
          </a:xfrm>
        </p:spPr>
        <p:txBody>
          <a:bodyPr>
            <a:noAutofit/>
          </a:bodyPr>
          <a:lstStyle/>
          <a:p>
            <a:r>
              <a:rPr lang="ka-GE" sz="2200" dirty="0" smtClean="0">
                <a:latin typeface="Sylfaen" pitchFamily="18" charset="0"/>
              </a:rPr>
              <a:t>დიაბეტიანი პაციენტების უმრავლესობა წლების განმავლობაში მოიხმარს სხვადასხვა სამკურნალწამლო საშუალებას. ამ პრეპარატების პოტენციური გავლენა სიმსივნის განვითარებაზე ბოლომდე გაურკვეველია, თუმცა არსებობს სუსტი ვარაუდი. არსებობს მტკიცებულებები, რომ მეთფორმინმა შეიძლება შეამციროს სიმსივნის რისკი ან სიკვდილიანობა დიაბეტიან პაციენტებში. </a:t>
            </a:r>
            <a:endParaRPr lang="en-US" sz="2200" dirty="0" smtClean="0">
              <a:latin typeface="Sylfaen" pitchFamily="18" charset="0"/>
            </a:endParaRPr>
          </a:p>
          <a:p>
            <a:r>
              <a:rPr lang="ka-GE" sz="2200" dirty="0" smtClean="0">
                <a:latin typeface="Sylfaen" pitchFamily="18" charset="0"/>
              </a:rPr>
              <a:t>საბოლოოდ, სიმსივნის რისკი იზრდება სიმსუქნის, ჰიპერინსულინემიის, ჰიპერგლიკემიის დროს.  ამიტომ, დიაბეტიანმა პაციენტმა ხელი უნდა შეუწყოს მიმდინარე ასაკის რეკომენდებულ და სქესის შესაბამის სიმსივნის სკრინინგს და შეამციროს ის ცვლილებები, რომლებიც წარმოადგენს სიმსივნის რისკფაქტორებს (სიმსუქნე, მოწევა, ფიზიკური უმოქმედობა).</a:t>
            </a:r>
            <a:endParaRPr lang="en-US" sz="2200" dirty="0" smtClean="0">
              <a:latin typeface="Sylfaen" pitchFamily="18" charset="0"/>
            </a:endParaRPr>
          </a:p>
          <a:p>
            <a:endParaRPr lang="en-US" sz="2200" dirty="0">
              <a:latin typeface="Sylfae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t/>
            </a:r>
            <a:br>
              <a:rPr lang="ka-GE" sz="3600" b="1" dirty="0" smtClean="0"/>
            </a:br>
            <a:r>
              <a:rPr lang="ka-GE" sz="3600" b="1" dirty="0" smtClean="0"/>
              <a:t>მოტეხილობები</a:t>
            </a:r>
            <a:r>
              <a:rPr lang="en-US" dirty="0" smtClean="0"/>
              <a:t/>
            </a:r>
            <a:br>
              <a:rPr lang="en-US" dirty="0" smtClean="0"/>
            </a:br>
            <a:endParaRPr lang="en-US" dirty="0"/>
          </a:p>
        </p:txBody>
      </p:sp>
      <p:sp>
        <p:nvSpPr>
          <p:cNvPr id="3" name="Content Placeholder 2"/>
          <p:cNvSpPr>
            <a:spLocks noGrp="1"/>
          </p:cNvSpPr>
          <p:nvPr>
            <p:ph sz="quarter" idx="1"/>
          </p:nvPr>
        </p:nvSpPr>
        <p:spPr>
          <a:xfrm>
            <a:off x="179512" y="1412776"/>
            <a:ext cx="8784976" cy="5445224"/>
          </a:xfrm>
        </p:spPr>
        <p:txBody>
          <a:bodyPr>
            <a:noAutofit/>
          </a:bodyPr>
          <a:lstStyle/>
          <a:p>
            <a:r>
              <a:rPr lang="ka-GE" sz="2200" dirty="0" smtClean="0">
                <a:latin typeface="Sylfaen" pitchFamily="18" charset="0"/>
              </a:rPr>
              <a:t>ასაკის შესაბამისი ბარძაყის მოტეხილობების რისკი მნიშვნელოვნადაა გაზრდილი ორივე ტიპის დიაბეტის დროს (ტიპი1 და ტიპი2) და ორივე სქესში. შაქრიანი დიაბეტი ტიპი2 ასოცირებულია ოსტეოპოროზთან, მაგრამ ტიპი2 დიაბეტის დროს მომატებულია თეძოს ძვლის მოტეხილობის რისკი, მიუხედავად ძვლის მინერალური სიმკვრივისა (BMD). მოტეხილობის რისკი, ტიპობრიობა და სიხშირე ტ1–ისა და ტიპი2-ის დროს განსხვავებულია.  </a:t>
            </a:r>
            <a:endParaRPr lang="en-US" sz="2200" dirty="0" smtClean="0">
              <a:latin typeface="Sylfaen" pitchFamily="18" charset="0"/>
            </a:endParaRPr>
          </a:p>
          <a:p>
            <a:r>
              <a:rPr lang="ka-GE" sz="2200" dirty="0" smtClean="0">
                <a:latin typeface="Sylfaen" pitchFamily="18" charset="0"/>
              </a:rPr>
              <a:t>ახლად გამოვლენილი დიაბეტის დროს, რა თქმა უნდა, მაღალია ძვლის მინერალური სიმკვრივე, რომელიც იცავს ძვალს მოტეხილობებისგან. თუმცა დიაბეტის პროგრესირებისას გარკვეული ფაქტორები, მაგალითად, ჰიპერგლიკემია, აზიანებს ძვლის ხარისხს და შედეგად იზრდება მოტეხილობების რისკი. დიაბეტი ტიპი2-ის დროს გაზრდილია ძვლის მინერალური სიმკვრივე, მაშინაც კი, როცა სახეზეა სიმსუქნე. ამიტომ, პაციენტი მოტეხილობებისაგან  დაუცველია.</a:t>
            </a:r>
            <a:endParaRPr lang="en-US" sz="2200" dirty="0" smtClean="0">
              <a:latin typeface="Sylfaen" pitchFamily="18" charset="0"/>
            </a:endParaRPr>
          </a:p>
          <a:p>
            <a:endParaRPr lang="en-US" sz="2200" dirty="0">
              <a:latin typeface="Sylfae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მოტეხილობები</a:t>
            </a:r>
            <a:endParaRPr lang="en-US" sz="3200" dirty="0"/>
          </a:p>
        </p:txBody>
      </p:sp>
      <p:sp>
        <p:nvSpPr>
          <p:cNvPr id="3" name="Content Placeholder 2"/>
          <p:cNvSpPr>
            <a:spLocks noGrp="1"/>
          </p:cNvSpPr>
          <p:nvPr>
            <p:ph sz="quarter" idx="1"/>
          </p:nvPr>
        </p:nvSpPr>
        <p:spPr>
          <a:xfrm>
            <a:off x="251520" y="1412776"/>
            <a:ext cx="8712968" cy="5445224"/>
          </a:xfrm>
        </p:spPr>
        <p:txBody>
          <a:bodyPr>
            <a:normAutofit fontScale="77500" lnSpcReduction="20000"/>
          </a:bodyPr>
          <a:lstStyle/>
          <a:p>
            <a:pPr>
              <a:lnSpc>
                <a:spcPct val="120000"/>
              </a:lnSpc>
            </a:pPr>
            <a:r>
              <a:rPr lang="ka-GE" dirty="0" smtClean="0">
                <a:latin typeface="Sylfaen" pitchFamily="18" charset="0"/>
              </a:rPr>
              <a:t>განსხვავებით ტიპი2-ისგან, დიაბეტი ტ1 დაკავშირებულია ძვლის მინერალური სიმკვირივს დაქვეითებასთან. თუმცა, მხოლოდ დაქვეითებული BMD-ით ვერ აიხსნება მასშტაბური მოტეხილობის რისკი ტიპი1 დიაბეტიანებში. დამატებით ფაქტორებს,რომლებიც ზრდიან დიაბეტიანებში მოტეხილობის რისკს, პერიფერიული და ავტონომიური ნეიროპათია, ჰიპოგლიკემიური მოვლენები, D ვიტამინის დეფიციტი. </a:t>
            </a:r>
            <a:endParaRPr lang="en-US" dirty="0" smtClean="0">
              <a:latin typeface="Sylfaen" pitchFamily="18" charset="0"/>
            </a:endParaRPr>
          </a:p>
          <a:p>
            <a:pPr>
              <a:lnSpc>
                <a:spcPct val="120000"/>
              </a:lnSpc>
            </a:pPr>
            <a:r>
              <a:rPr lang="ka-GE" dirty="0" smtClean="0">
                <a:latin typeface="Sylfaen" pitchFamily="18" charset="0"/>
              </a:rPr>
              <a:t>რამდენიმე კვლევამ დაადგინა HbA1c-ის კავშირი მოტეხილობებთან. მომატებული HbA1c ასოცირდება დაქვეითებულ ძვლის მეტაბოლიზმის მარკერებთან, შრატში ოსტეოკალცინისა და C-terminal telopeptide-თან ტიპი2 დიაბეტიან ხანდაზმულ პაციენტებში. სხვა კვლევამ აჩვენა BMI (&gt;24)-ს და HbA1c (&gt;9%) კავშირი, ამ დროს დიდი იყო რისკი ხერხემლის მრავალჯერადი მოტეხილობისა x-rays. </a:t>
            </a:r>
            <a:endParaRPr lang="en-US" dirty="0" smtClean="0">
              <a:latin typeface="Sylfaen" pitchFamily="18" charset="0"/>
            </a:endParaRPr>
          </a:p>
          <a:p>
            <a:pPr>
              <a:lnSpc>
                <a:spcPct val="120000"/>
              </a:lnSpc>
            </a:pPr>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
            </a:r>
            <a:br>
              <a:rPr lang="en-US" sz="3200" b="1" dirty="0" smtClean="0"/>
            </a:br>
            <a:r>
              <a:rPr lang="ka-GE" sz="3200" b="1" dirty="0" smtClean="0">
                <a:latin typeface="Sylfaen" pitchFamily="18" charset="0"/>
              </a:rPr>
              <a:t>შაქრიანი დიაბეტის თანმხლები დაავადებები</a:t>
            </a:r>
            <a:r>
              <a:rPr lang="en-US" sz="3200" dirty="0" smtClean="0"/>
              <a:t/>
            </a:r>
            <a:br>
              <a:rPr lang="en-US" sz="3200" dirty="0" smtClean="0"/>
            </a:br>
            <a:endParaRPr lang="en-US" sz="3200" dirty="0"/>
          </a:p>
        </p:txBody>
      </p:sp>
      <p:sp>
        <p:nvSpPr>
          <p:cNvPr id="3" name="Content Placeholder 2"/>
          <p:cNvSpPr>
            <a:spLocks noGrp="1"/>
          </p:cNvSpPr>
          <p:nvPr>
            <p:ph sz="quarter" idx="1"/>
          </p:nvPr>
        </p:nvSpPr>
        <p:spPr>
          <a:xfrm>
            <a:off x="323528" y="1412776"/>
            <a:ext cx="8640960" cy="5256584"/>
          </a:xfrm>
        </p:spPr>
        <p:txBody>
          <a:bodyPr>
            <a:normAutofit fontScale="77500" lnSpcReduction="20000"/>
          </a:bodyPr>
          <a:lstStyle/>
          <a:p>
            <a:pPr algn="ctr">
              <a:buNone/>
            </a:pPr>
            <a:r>
              <a:rPr lang="ka-GE" b="1" dirty="0" smtClean="0">
                <a:latin typeface="Sylfaen" pitchFamily="18" charset="0"/>
              </a:rPr>
              <a:t>რეკომენდაცია</a:t>
            </a:r>
            <a:endParaRPr lang="en-US" b="1" dirty="0" smtClean="0">
              <a:latin typeface="Sylfaen" pitchFamily="18" charset="0"/>
            </a:endParaRPr>
          </a:p>
          <a:p>
            <a:pPr lvl="0">
              <a:buFont typeface="Wingdings" pitchFamily="2" charset="2"/>
              <a:buChar char="q"/>
            </a:pPr>
            <a:r>
              <a:rPr lang="en-US" dirty="0" smtClean="0">
                <a:latin typeface="Sylfaen" pitchFamily="18" charset="0"/>
              </a:rPr>
              <a:t>   </a:t>
            </a:r>
            <a:r>
              <a:rPr lang="ka-GE" sz="2400" dirty="0" smtClean="0">
                <a:latin typeface="Sylfaen" pitchFamily="18" charset="0"/>
              </a:rPr>
              <a:t>ითვლება, რომ შაქრიანი დიაბეტის დროს თანმხლებმა დაავადებებმა შეიძლება გაართულოს დიაბეტის მიმდინარეობა.</a:t>
            </a:r>
            <a:endParaRPr lang="en-US" sz="2400" dirty="0" smtClean="0">
              <a:latin typeface="Sylfaen" pitchFamily="18" charset="0"/>
            </a:endParaRPr>
          </a:p>
          <a:p>
            <a:pPr lvl="0">
              <a:buNone/>
            </a:pP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 დაავადების პრევენციის გაუმჯობესება და მკურნალობის ეფექტურობა გულისხმობს დიაბეტიანი პაციენტის ხანგრძლივ სიცოცხლეს. ხშირად მრავალი თანმხლები დაავადების არსებობა მოითხოვს რთულ სამედიცინო ჩარევებს.  </a:t>
            </a: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საყოველთაოდ აღიარებული თანმხლები მდგომარეობებია – სიმსუქნე, ჰიპერტენზია  და დისლიპიდემია. შაქრიანი დიაბეტი ხშირად რთულდება ისეთი თანმხლები მდგომარეობებით, როგორებიცაა: </a:t>
            </a: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გულის უკმარისობა</a:t>
            </a:r>
            <a:r>
              <a:rPr lang="en-US" sz="2400" dirty="0" smtClean="0">
                <a:latin typeface="Sylfaen" pitchFamily="18" charset="0"/>
              </a:rPr>
              <a:t>;</a:t>
            </a:r>
          </a:p>
          <a:p>
            <a:pPr>
              <a:buNone/>
            </a:pPr>
            <a:r>
              <a:rPr lang="en-US" sz="2400" dirty="0" smtClean="0">
                <a:latin typeface="Sylfaen" pitchFamily="18" charset="0"/>
              </a:rPr>
              <a:t>	</a:t>
            </a:r>
            <a:r>
              <a:rPr lang="ka-GE" sz="2400" dirty="0" smtClean="0">
                <a:latin typeface="Sylfaen" pitchFamily="18" charset="0"/>
              </a:rPr>
              <a:t>დეპრესია</a:t>
            </a:r>
            <a:r>
              <a:rPr lang="en-US" sz="2400" dirty="0" smtClean="0">
                <a:latin typeface="Sylfaen" pitchFamily="18" charset="0"/>
              </a:rPr>
              <a:t>;</a:t>
            </a:r>
            <a:r>
              <a:rPr lang="ka-GE" sz="2400" dirty="0" smtClean="0">
                <a:latin typeface="Sylfaen" pitchFamily="18" charset="0"/>
              </a:rPr>
              <a:t> </a:t>
            </a: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შფოთვა</a:t>
            </a:r>
            <a:r>
              <a:rPr lang="en-US" sz="2400" dirty="0" smtClean="0">
                <a:latin typeface="Sylfaen" pitchFamily="18" charset="0"/>
              </a:rPr>
              <a:t>;</a:t>
            </a:r>
            <a:r>
              <a:rPr lang="ka-GE" sz="2400" dirty="0" smtClean="0">
                <a:latin typeface="Sylfaen" pitchFamily="18" charset="0"/>
              </a:rPr>
              <a:t> </a:t>
            </a: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ართრიტი და</a:t>
            </a:r>
            <a:endParaRPr lang="en-US" sz="2400" dirty="0" smtClean="0">
              <a:latin typeface="Sylfaen" pitchFamily="18" charset="0"/>
            </a:endParaRPr>
          </a:p>
          <a:p>
            <a:pPr>
              <a:buNone/>
            </a:pPr>
            <a:r>
              <a:rPr lang="en-US" sz="2400" dirty="0" smtClean="0">
                <a:latin typeface="Sylfaen" pitchFamily="18" charset="0"/>
              </a:rPr>
              <a:t>	</a:t>
            </a:r>
            <a:r>
              <a:rPr lang="ka-GE" sz="2400" dirty="0" smtClean="0">
                <a:latin typeface="Sylfaen" pitchFamily="18" charset="0"/>
              </a:rPr>
              <a:t>სხვა დაავადებების ან იმ მდგომარეობებით, რომელთა გამოვლენაც უფრო მაღალია ხანდაზმულებში. </a:t>
            </a:r>
            <a:endParaRPr lang="en-US" sz="2400" dirty="0" smtClean="0">
              <a:solidFill>
                <a:srgbClr val="FF0000"/>
              </a:solidFill>
              <a:latin typeface="Sylfaen" pitchFamily="18" charset="0"/>
            </a:endParaRPr>
          </a:p>
          <a:p>
            <a:pPr lvl="0">
              <a:buNone/>
            </a:pPr>
            <a:endParaRPr lang="en-US" sz="2400" dirty="0" smtClean="0">
              <a:latin typeface="Sylfaen" pitchFamily="18" charset="0"/>
            </a:endParaRPr>
          </a:p>
          <a:p>
            <a:pPr algn="ctr">
              <a:buNone/>
            </a:pPr>
            <a:endParaRPr lang="en-US" dirty="0" smtClean="0">
              <a:latin typeface="Sylfaen" pitchFamily="18" charset="0"/>
            </a:endParaRPr>
          </a:p>
          <a:p>
            <a:pPr algn="ctr"/>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მოტეხილობები</a:t>
            </a:r>
            <a:endParaRPr lang="en-US" sz="3200" dirty="0"/>
          </a:p>
        </p:txBody>
      </p:sp>
      <p:sp>
        <p:nvSpPr>
          <p:cNvPr id="3" name="Content Placeholder 2"/>
          <p:cNvSpPr>
            <a:spLocks noGrp="1"/>
          </p:cNvSpPr>
          <p:nvPr>
            <p:ph sz="quarter" idx="1"/>
          </p:nvPr>
        </p:nvSpPr>
        <p:spPr>
          <a:xfrm>
            <a:off x="0" y="1484784"/>
            <a:ext cx="9144000" cy="5373216"/>
          </a:xfrm>
        </p:spPr>
        <p:txBody>
          <a:bodyPr>
            <a:noAutofit/>
          </a:bodyPr>
          <a:lstStyle/>
          <a:p>
            <a:r>
              <a:rPr lang="ka-GE" sz="2400" dirty="0" smtClean="0">
                <a:latin typeface="Sylfaen" pitchFamily="18" charset="0"/>
              </a:rPr>
              <a:t>გარდა ძვლის ხარისხზე ჰიპერგლიკემიის ეფექტისა, ძვლის მინერალიზაცია შეიძლება შეიცვალოს შაქრიანი დიაბეტის დროს დარღვეული D ვიტამინისა და კალციუმის ცვლის გამო. </a:t>
            </a:r>
            <a:endParaRPr lang="en-US" sz="2400" dirty="0" smtClean="0">
              <a:latin typeface="Sylfaen" pitchFamily="18" charset="0"/>
            </a:endParaRPr>
          </a:p>
          <a:p>
            <a:r>
              <a:rPr lang="ka-GE" sz="2400" dirty="0" smtClean="0">
                <a:latin typeface="Sylfaen" pitchFamily="18" charset="0"/>
              </a:rPr>
              <a:t>მძიმე ჰიპოგლიკემიამ შეიძლება ხელი შეუწყოს დაცემის შედეგად განვითარებულ ტრავმის რისკს. ინტენსიური გლიკემიის კონტროლი (HbA1c&lt;6%) ასოცირდება დაცემის გაზრდილ რისკთან იმ დიაბეტით დაავადებულ პირებში, რომლებიც იმყოფებიან ინსულინოთერაპიაზე. </a:t>
            </a:r>
            <a:endParaRPr lang="en-US" sz="2400" dirty="0" smtClean="0">
              <a:latin typeface="Sylfaen" pitchFamily="18" charset="0"/>
            </a:endParaRPr>
          </a:p>
          <a:p>
            <a:r>
              <a:rPr lang="ka-GE" sz="2400" dirty="0" smtClean="0">
                <a:latin typeface="Sylfaen" pitchFamily="18" charset="0"/>
              </a:rPr>
              <a:t>ინსულინი მონაწილეობს ოსტეოკალცინის სინთეზში, რომელიც ხელს უწყობს ახალგაზრდა ორგანიზმში ძვლების ზრდას. ამის გარდა, ურთიერთქმედებს ოსტეობლასტებით-უჯრედებით, რომლებიც მონაწილეობენ ძვლოვანი სისტემის ნორმალურ გავნითარებაში.</a:t>
            </a:r>
            <a:endParaRPr lang="en-US" sz="2400" dirty="0" smtClean="0">
              <a:latin typeface="Sylfaen" pitchFamily="18" charset="0"/>
            </a:endParaRPr>
          </a:p>
          <a:p>
            <a:endParaRPr lang="en-US" sz="2400" dirty="0">
              <a:latin typeface="Sylfae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sz="3200" b="1" dirty="0" smtClean="0"/>
              <a:t>მოტეხილობები</a:t>
            </a:r>
            <a:endParaRPr lang="en-US" sz="3200" dirty="0"/>
          </a:p>
        </p:txBody>
      </p:sp>
      <p:sp>
        <p:nvSpPr>
          <p:cNvPr id="3" name="Content Placeholder 2"/>
          <p:cNvSpPr>
            <a:spLocks noGrp="1"/>
          </p:cNvSpPr>
          <p:nvPr>
            <p:ph sz="quarter" idx="1"/>
          </p:nvPr>
        </p:nvSpPr>
        <p:spPr>
          <a:xfrm>
            <a:off x="179512" y="1340768"/>
            <a:ext cx="8964488" cy="5328592"/>
          </a:xfrm>
        </p:spPr>
        <p:txBody>
          <a:bodyPr>
            <a:normAutofit fontScale="77500" lnSpcReduction="20000"/>
          </a:bodyPr>
          <a:lstStyle/>
          <a:p>
            <a:pPr>
              <a:lnSpc>
                <a:spcPct val="120000"/>
              </a:lnSpc>
            </a:pPr>
            <a:r>
              <a:rPr lang="ka-GE" dirty="0" smtClean="0">
                <a:latin typeface="Sylfaen" pitchFamily="18" charset="0"/>
              </a:rPr>
              <a:t>ჩატარდა ერთ–ერთი ექსპერიმენტული კვლევა იმ თაგვებში, რომელთა ოსტეოკლასტებშიც იყო  ინსულინის რეცეპტროების ნაკლებობა, ოსტეოკალცინის დონის ანალიზმა აჩვენა მისი დაქვეითება, რასაც ახლდა ძვლების ზრდის შეჩერება. ასაკის ზრდასთან ერთად მღრღნელები წონაში იმატებდნენ და მათ სისხლში აღინიშნებოდა შაქრის დონის მატება, ხოლო უჯრედები ავლენდნენ ინსულინისადმი რეზისტენტობას. თაგვების ორგანიზმში ოსტეოკალცინის შეყვანა დაეხმარა აღდგენილიყო ნორმალური ნივთიერებათა ცვლა და გაუმჯობესებულიყო ძვლების მდგომარეობა. </a:t>
            </a:r>
            <a:endParaRPr lang="en-US" dirty="0" smtClean="0">
              <a:latin typeface="Sylfaen" pitchFamily="18" charset="0"/>
            </a:endParaRPr>
          </a:p>
          <a:p>
            <a:pPr>
              <a:lnSpc>
                <a:spcPct val="120000"/>
              </a:lnSpc>
            </a:pPr>
            <a:r>
              <a:rPr lang="ka-GE" dirty="0" smtClean="0">
                <a:latin typeface="Sylfaen" pitchFamily="18" charset="0"/>
              </a:rPr>
              <a:t>საბოლოოდ, დიაბეტიანებში მოტეხილობის პრევენცია იგივეა, რაც ჯანმრთელ მოსახლეობაში. </a:t>
            </a:r>
            <a:endParaRPr lang="en-US" dirty="0" smtClean="0">
              <a:latin typeface="Sylfaen" pitchFamily="18" charset="0"/>
            </a:endParaRPr>
          </a:p>
          <a:p>
            <a:pPr>
              <a:lnSpc>
                <a:spcPct val="120000"/>
              </a:lnSpc>
            </a:pPr>
            <a:r>
              <a:rPr lang="ka-GE" dirty="0" smtClean="0">
                <a:latin typeface="Sylfaen" pitchFamily="18" charset="0"/>
              </a:rPr>
              <a:t>ტიპი2 დიაბეტიანმა პაციენტმა, რომელსაც აქვს მოტეხილობის რისკფაქტორი, თავიდან უნდა აიცილოს თიაზოლიდინდიონის გამოყენება.</a:t>
            </a:r>
            <a:endParaRPr lang="en-US" dirty="0" smtClean="0">
              <a:latin typeface="Sylfaen" pitchFamily="18" charset="0"/>
            </a:endParaRPr>
          </a:p>
          <a:p>
            <a:pPr>
              <a:lnSpc>
                <a:spcPct val="120000"/>
              </a:lnSpc>
            </a:pPr>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t>ცნობიერების დაქვეითება</a:t>
            </a:r>
            <a:r>
              <a:rPr lang="en-US" dirty="0" smtClean="0"/>
              <a:t/>
            </a:r>
            <a:br>
              <a:rPr lang="en-US" dirty="0" smtClean="0"/>
            </a:br>
            <a:endParaRPr lang="en-US" dirty="0"/>
          </a:p>
        </p:txBody>
      </p:sp>
      <p:sp>
        <p:nvSpPr>
          <p:cNvPr id="3" name="Content Placeholder 2"/>
          <p:cNvSpPr>
            <a:spLocks noGrp="1"/>
          </p:cNvSpPr>
          <p:nvPr>
            <p:ph sz="quarter" idx="1"/>
          </p:nvPr>
        </p:nvSpPr>
        <p:spPr>
          <a:xfrm>
            <a:off x="323528" y="1556792"/>
            <a:ext cx="8640960" cy="5040560"/>
          </a:xfrm>
        </p:spPr>
        <p:txBody>
          <a:bodyPr>
            <a:noAutofit/>
          </a:bodyPr>
          <a:lstStyle/>
          <a:p>
            <a:pPr>
              <a:buNone/>
            </a:pPr>
            <a:r>
              <a:rPr lang="ka-GE" sz="2400" dirty="0" smtClean="0">
                <a:latin typeface="Sylfaen" pitchFamily="18" charset="0"/>
              </a:rPr>
              <a:t>		შაქრიანი დიაბეტი ასოცირდება ცნობიერების დაქვეითებისა და დემენციის მნიშვნელოვნად მომატებულ რისკთან. 15 წლის პერსპექტიული სწავლებით, საცხოვრებელი ადგილის მიხედვით, 60 წლის ასაკის ზევით პირებში დიაბეტის დროს მნიშვნელოვნადაა გაზრდილი ასაკთან და სქესთან მორგებული დემენცია, ალცაიმერის დაავადება და სისხლძარღვთა დემენცია შედარებითია იმ პირებში, რომელთაც აქვთ ნორმალური გლუკოზის ტოლერანტობა. ACCORD-ის კვლევით, არ იყო განსხვავება ცნობიერების შედეგებსა და სტანდარტულ გლიკემიის კონტროლს შორის. ჰიპერგლიკემიისა და ინსულინის ეფექტი ტვინზე წარმოადგენს ინტენსიური კვლევის ინტერესს.</a:t>
            </a:r>
            <a:endParaRPr lang="en-US" sz="2400" dirty="0" smtClean="0">
              <a:latin typeface="Sylfaen" pitchFamily="18" charset="0"/>
            </a:endParaRPr>
          </a:p>
          <a:p>
            <a:endParaRPr lang="en-US" sz="2400" dirty="0">
              <a:latin typeface="Sylfae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t/>
            </a:r>
            <a:br>
              <a:rPr lang="ka-GE" sz="3600" b="1" dirty="0" smtClean="0"/>
            </a:br>
            <a:r>
              <a:rPr lang="ka-GE" sz="3600" b="1" dirty="0" smtClean="0"/>
              <a:t>დაბალი ტესტოსტერონი მამაკაცებში</a:t>
            </a:r>
            <a:r>
              <a:rPr lang="en-US" dirty="0" smtClean="0"/>
              <a:t/>
            </a:r>
            <a:br>
              <a:rPr lang="en-US" dirty="0" smtClean="0"/>
            </a:br>
            <a:endParaRPr lang="en-US" dirty="0"/>
          </a:p>
        </p:txBody>
      </p:sp>
      <p:sp>
        <p:nvSpPr>
          <p:cNvPr id="3" name="Content Placeholder 2"/>
          <p:cNvSpPr>
            <a:spLocks noGrp="1"/>
          </p:cNvSpPr>
          <p:nvPr>
            <p:ph sz="quarter" idx="1"/>
          </p:nvPr>
        </p:nvSpPr>
        <p:spPr>
          <a:xfrm>
            <a:off x="323528" y="1600200"/>
            <a:ext cx="8442520" cy="4925144"/>
          </a:xfrm>
        </p:spPr>
        <p:txBody>
          <a:bodyPr>
            <a:normAutofit fontScale="77500" lnSpcReduction="20000"/>
          </a:bodyPr>
          <a:lstStyle/>
          <a:p>
            <a:pPr>
              <a:lnSpc>
                <a:spcPct val="120000"/>
              </a:lnSpc>
              <a:buNone/>
            </a:pPr>
            <a:r>
              <a:rPr lang="ka-GE" dirty="0" smtClean="0">
                <a:latin typeface="Sylfaen" pitchFamily="18" charset="0"/>
              </a:rPr>
              <a:t>		მრავალი მკვლევარის აზრით, ინსულინრეზისტენტობა საფუძვლად უდევს მეტაბოლურ სინდრომს. ბოლო დროს დაგროვდა ინფორმაცია, რომელიც ცხადყოფს მნიშვნელოვან კავშირს შაქრიანი დიაბეტი ტიპი 2-სა და ჰიპოგონადიზმს შორის, ამის დასტურია 3 ეპიდემიოლოგიური კვლევა, რომელთა მიხედვით, ჰიპოგონადიზმი შაქრიანი დიაბეტი ტიპი 2-ის რისკფაქტორად მიიჩნევა. პათოფიზიოლოგია მთლიანობაში არ არის ახსნილი და დღემდე უცნობია. შესაძლებელია ინსულინრეზიტენტობა არის ამ ორივე პათოლოგიის საფუძველი.</a:t>
            </a:r>
            <a:endParaRPr lang="en-US" dirty="0" smtClean="0">
              <a:latin typeface="Sylfaen" pitchFamily="18" charset="0"/>
            </a:endParaRPr>
          </a:p>
          <a:p>
            <a:pPr>
              <a:lnSpc>
                <a:spcPct val="120000"/>
              </a:lnSpc>
              <a:buNone/>
            </a:pPr>
            <a:r>
              <a:rPr lang="ka-GE" dirty="0" smtClean="0">
                <a:latin typeface="Sylfaen" pitchFamily="18" charset="0"/>
              </a:rPr>
              <a:t>		შაქრიანი დიაბეტი ტიპი 2-ის განვითარების რისკი უფრო მაღალია პაციენტებში, რომელთაც აქვთ დაბალი სექსშემბოჭველი გლობულინი.</a:t>
            </a:r>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დაბალი ტესტოსტერონი მამაკაცებში</a:t>
            </a:r>
            <a:endParaRPr lang="en-US" sz="3200" dirty="0">
              <a:latin typeface="Sylfaen" pitchFamily="18" charset="0"/>
            </a:endParaRPr>
          </a:p>
        </p:txBody>
      </p:sp>
      <p:sp>
        <p:nvSpPr>
          <p:cNvPr id="3" name="Content Placeholder 2"/>
          <p:cNvSpPr>
            <a:spLocks noGrp="1"/>
          </p:cNvSpPr>
          <p:nvPr>
            <p:ph sz="quarter" idx="1"/>
          </p:nvPr>
        </p:nvSpPr>
        <p:spPr>
          <a:xfrm>
            <a:off x="323528" y="1600200"/>
            <a:ext cx="8442520" cy="5257800"/>
          </a:xfrm>
        </p:spPr>
        <p:txBody>
          <a:bodyPr>
            <a:normAutofit fontScale="85000" lnSpcReduction="20000"/>
          </a:bodyPr>
          <a:lstStyle/>
          <a:p>
            <a:pPr>
              <a:lnSpc>
                <a:spcPct val="120000"/>
              </a:lnSpc>
            </a:pPr>
            <a:r>
              <a:rPr lang="ka-GE" dirty="0" smtClean="0"/>
              <a:t>დადგინდა, რომ როგორც სექსშემბოჭველი გლობულინის დაბალი დონე, ასევე თავისუფალი ტესტოსტერონის დაბალი დონე შაქრიანი დიაბეტი ტიპი 2-ის პრედიქტორებია.  ზოგადად, დიაბეტიან მამაკაცებში ტესტოსტერონის დონე დაბალია, ვიდრე არადიაბეტიანებში, მაგრამ სიმსუქნე წარმოადგენს მთავარ საფრთხეს. მკურნალობა ასიმპტომურ მამაკაცებში საკამათოა. მტკიცებულება ტესტოსტერონით ჩანაცვლებითი თერაპიის ეფექტურობისა სხვადასხვაა. </a:t>
            </a:r>
            <a:endParaRPr lang="en-US" dirty="0" smtClean="0"/>
          </a:p>
          <a:p>
            <a:pPr>
              <a:lnSpc>
                <a:spcPct val="120000"/>
              </a:lnSpc>
            </a:pPr>
            <a:r>
              <a:rPr lang="ka-GE" dirty="0" smtClean="0"/>
              <a:t>რამდენიმე კვლევა ასევე იძლევა ინფორმაციას ჰიპოგონადიზმის მაღალი მაჩვენებელის შესახებ უკვე დიაგნოსტირებულ შაქრიანი დიაბეტის დროს.</a:t>
            </a:r>
            <a:endParaRPr lang="en-US" dirty="0" smtClean="0"/>
          </a:p>
          <a:p>
            <a:pPr>
              <a:lnSpc>
                <a:spcPct val="120000"/>
              </a:lnSpc>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smtClean="0">
                <a:latin typeface="Sylfaen" pitchFamily="18" charset="0"/>
              </a:rPr>
              <a:t>დაბალი ტესტოსტერონი მამაკაცებში</a:t>
            </a:r>
            <a:endParaRPr lang="en-US" sz="3200" dirty="0"/>
          </a:p>
        </p:txBody>
      </p:sp>
      <p:sp>
        <p:nvSpPr>
          <p:cNvPr id="3" name="Content Placeholder 2"/>
          <p:cNvSpPr>
            <a:spLocks noGrp="1"/>
          </p:cNvSpPr>
          <p:nvPr>
            <p:ph sz="quarter" idx="1"/>
          </p:nvPr>
        </p:nvSpPr>
        <p:spPr>
          <a:xfrm>
            <a:off x="0" y="1340768"/>
            <a:ext cx="9144000" cy="5517232"/>
          </a:xfrm>
        </p:spPr>
        <p:txBody>
          <a:bodyPr>
            <a:noAutofit/>
          </a:bodyPr>
          <a:lstStyle/>
          <a:p>
            <a:pPr>
              <a:lnSpc>
                <a:spcPct val="120000"/>
              </a:lnSpc>
            </a:pPr>
            <a:r>
              <a:rPr lang="ka-GE" sz="2100" dirty="0" smtClean="0">
                <a:latin typeface="Sylfaen" pitchFamily="18" charset="0"/>
              </a:rPr>
              <a:t>აღინიშნა, რომ მომატებული ინსულინრეზიტენტობა ასოცირებული იყო ტესტოსტერონის სეკრეციის დაქვეითებასთან ლეიდიგის უჯრედებში და არ იყო გამოწვეული ჰიპოთალამური ან ჰიპოფიზური სისტემის ცვლილებების გამო. </a:t>
            </a:r>
            <a:endParaRPr lang="en-US" sz="2100" dirty="0" smtClean="0">
              <a:latin typeface="Sylfaen" pitchFamily="18" charset="0"/>
            </a:endParaRPr>
          </a:p>
          <a:p>
            <a:pPr>
              <a:lnSpc>
                <a:spcPct val="120000"/>
              </a:lnSpc>
            </a:pPr>
            <a:r>
              <a:rPr lang="ka-GE" sz="2100" dirty="0" smtClean="0">
                <a:latin typeface="Sylfaen" pitchFamily="18" charset="0"/>
              </a:rPr>
              <a:t>ტესტოსტერონის თერაპიული ეფექტები ნაჩვენები იქნა შაქრიანი დიაბეტი ტიპი 2–ის მქონე ჰიპოგონადიზმით დავადებულ მამაკაცებში, რანდომიზირებულ კონტროლირებად ღია კვლევაში ბოიანოვის და თანაავტორების მიერ . გამოიკვეთა, რომ საშუალო ასაკის მამაკაცებს შაქრიანი დიაბეტი ტიპი 2-ით, ვისცერალური სიმსუქნით და ანდროგენ დეფიციტის სიმპტომატიკით ტესტოსტერონის თერაპიის ფონზე გაუუმჯობესდათ ზემოთ ჩამოთვლილი მდგომარეობები. კერძოდ, პაციენტებს დაუქვეითდათ შაქრის შემცველობა სისხლში და გლიკოზირებული ჰემოგლობინის დონე ანდროგენ დეფიციტის სიმპტომების გაუმჯობესების პარალელურად.</a:t>
            </a:r>
            <a:endParaRPr lang="en-US" sz="2100" dirty="0" smtClean="0">
              <a:latin typeface="Sylfaen" pitchFamily="18" charset="0"/>
            </a:endParaRPr>
          </a:p>
          <a:p>
            <a:pPr>
              <a:lnSpc>
                <a:spcPct val="120000"/>
              </a:lnSpc>
            </a:pPr>
            <a:endParaRPr lang="en-US" sz="2100" dirty="0">
              <a:latin typeface="Sylfae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დაბალი ტესტოსტერონი მამაკაცებში</a:t>
            </a:r>
            <a:endParaRPr lang="en-US" sz="3200" dirty="0"/>
          </a:p>
        </p:txBody>
      </p:sp>
      <p:sp>
        <p:nvSpPr>
          <p:cNvPr id="3" name="Content Placeholder 2"/>
          <p:cNvSpPr>
            <a:spLocks noGrp="1"/>
          </p:cNvSpPr>
          <p:nvPr>
            <p:ph sz="quarter" idx="1"/>
          </p:nvPr>
        </p:nvSpPr>
        <p:spPr>
          <a:xfrm>
            <a:off x="179512" y="1412776"/>
            <a:ext cx="8712968" cy="5445224"/>
          </a:xfrm>
        </p:spPr>
        <p:txBody>
          <a:bodyPr>
            <a:noAutofit/>
          </a:bodyPr>
          <a:lstStyle/>
          <a:p>
            <a:r>
              <a:rPr lang="ka-GE" sz="2400" dirty="0" smtClean="0">
                <a:latin typeface="Sylfaen" pitchFamily="18" charset="0"/>
              </a:rPr>
              <a:t>საბოლოოდ, დადგინდა ტესტოსტერონის თერაპიის გავლენა გლიკემიურ კონტროლზე, ინსულინ რეზისტენტობაზე, საერთო ქოლესტერინსა და ვისცერალურ სიმსუქნეზე. აღნიშნულმა კვლევამ ცხადყო ტესტოსტერონით თერაპიის სავარაუდო თერაპიული როლი  შაქრიანი დიაბეტი ტიპი-2-ის მქონე პაციენტებში ჰიპოგონადიზმით, მაგრამ ამ ყველა კვლევის უარყოფითი მხარეა ეგზოგენური ტესტოსტერონის გამოყენებისას სპერმატოგენეზის დათრგუნვა, რაც იწვევს ამ პაციენტებში ანდროგენ დეფიციტის სიმპტომატიკის მოგვარებას, მაგრამ ასევე შესაძლებელია გამოიწვიოს უშვილობა.</a:t>
            </a:r>
            <a:endParaRPr lang="en-US" sz="2400" dirty="0" smtClean="0">
              <a:latin typeface="Sylfaen" pitchFamily="18" charset="0"/>
            </a:endParaRPr>
          </a:p>
          <a:p>
            <a:r>
              <a:rPr lang="ka-GE" sz="2400" dirty="0" smtClean="0">
                <a:latin typeface="Sylfaen" pitchFamily="18" charset="0"/>
              </a:rPr>
              <a:t>ბოლო გაიდლაინებით, სკრინინგი და მკურნალობა მამაკაცებში სიმპტომების გარეშე არ არის რეკომენდებული. </a:t>
            </a:r>
            <a:endParaRPr lang="en-US" sz="2400" dirty="0" smtClean="0">
              <a:latin typeface="Sylfaen" pitchFamily="18" charset="0"/>
            </a:endParaRPr>
          </a:p>
          <a:p>
            <a:endParaRPr lang="en-US" sz="2400" dirty="0">
              <a:latin typeface="Sylfae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latin typeface="Sylfaen" pitchFamily="18" charset="0"/>
              </a:rPr>
              <a:t/>
            </a:r>
            <a:br>
              <a:rPr lang="ka-GE" sz="3600" b="1" dirty="0" smtClean="0">
                <a:latin typeface="Sylfaen" pitchFamily="18" charset="0"/>
              </a:rPr>
            </a:br>
            <a:r>
              <a:rPr lang="ka-GE" sz="3600" b="1" dirty="0" smtClean="0">
                <a:latin typeface="Sylfaen" pitchFamily="18" charset="0"/>
              </a:rPr>
              <a:t>პარადონტის დაავადება </a:t>
            </a:r>
            <a:r>
              <a:rPr lang="en-US" dirty="0" smtClean="0"/>
              <a:t/>
            </a:r>
            <a:br>
              <a:rPr lang="en-US" dirty="0" smtClean="0"/>
            </a:br>
            <a:endParaRPr lang="en-US" dirty="0"/>
          </a:p>
        </p:txBody>
      </p:sp>
      <p:sp>
        <p:nvSpPr>
          <p:cNvPr id="3" name="Content Placeholder 2"/>
          <p:cNvSpPr>
            <a:spLocks noGrp="1"/>
          </p:cNvSpPr>
          <p:nvPr>
            <p:ph sz="quarter" idx="1"/>
          </p:nvPr>
        </p:nvSpPr>
        <p:spPr>
          <a:xfrm>
            <a:off x="323528" y="1412776"/>
            <a:ext cx="8640960" cy="5445224"/>
          </a:xfrm>
        </p:spPr>
        <p:txBody>
          <a:bodyPr>
            <a:normAutofit fontScale="77500" lnSpcReduction="20000"/>
          </a:bodyPr>
          <a:lstStyle/>
          <a:p>
            <a:r>
              <a:rPr lang="ka-GE" dirty="0" smtClean="0">
                <a:latin typeface="Sylfaen" pitchFamily="18" charset="0"/>
              </a:rPr>
              <a:t>უახლესი კვლევების თანახმად, პაროდინტის დაავადება უარყოფითად აისახება დიაბეტის შედეგზე, თუმცა მისი მკურნალობის უპირატესობის შესახებ მტკიცებულება სუსტია.</a:t>
            </a:r>
          </a:p>
          <a:p>
            <a:endParaRPr lang="en-US" dirty="0" smtClean="0">
              <a:latin typeface="Sylfaen" pitchFamily="18" charset="0"/>
            </a:endParaRPr>
          </a:p>
          <a:p>
            <a:r>
              <a:rPr lang="ka-GE" dirty="0" smtClean="0">
                <a:latin typeface="Sylfaen" pitchFamily="18" charset="0"/>
              </a:rPr>
              <a:t>დიაბეტი წარმოადგენს მთავარ რისკფაქტორს პარადონტის დაავადებისა. პარადონტის რისკი სამჯერ მეტია დიაბეტიანებში, ვიდრე არადიაბეტიანებში. აშშ-ის ეროვნული ჯანმრთელობისა და NHANES-ის მიერ დადგინდა, რომ მოზარდებში, რომელთაც ჰქონდათ HbA1c &gt;9%, მაღალი იყო პარადონტის გავრცელება. კვლევების უმეტესობა  ეხება დიაბეტ ტიპი2-ს, როგორც პარადონტის რისკფაქტორს, თუმცა შაქრიანი დიაბეტი ტიპი1-ც ზრდის  პარადონტის რისკფაქტორს. ცოტა ხნის წინ გამოიკვლიეს 350 დიაბეტიანი (6-18 წლის) და 350 არადიაბეტიანი ბავშვი. შედეგად გამოვლინდა პარადონტის ფართო გავრცელება დიაბეტიან ბავშვებში (&gt;20%-8%). სტომატოლოგებმა დიდი ხანია იციან მათ პაციენტებში დიაბეტის მნიშვნელობის თაობაზე. ასევე ისიც, რომ სხვადასხვა ორალური მდგომარეობა დაკავშირებულია დიაბეტთან, მათ შორის, კანდიდოზური ინფექციები. </a:t>
            </a:r>
            <a:endParaRPr lang="en-US" dirty="0" smtClean="0">
              <a:latin typeface="Sylfaen" pitchFamily="18" charset="0"/>
            </a:endParaRPr>
          </a:p>
          <a:p>
            <a:endParaRPr lang="en-US" dirty="0">
              <a:latin typeface="Sylfae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პარადონტის დაავადება</a:t>
            </a:r>
            <a:endParaRPr lang="en-US" sz="3200" dirty="0"/>
          </a:p>
        </p:txBody>
      </p:sp>
      <p:sp>
        <p:nvSpPr>
          <p:cNvPr id="3" name="Content Placeholder 2"/>
          <p:cNvSpPr>
            <a:spLocks noGrp="1"/>
          </p:cNvSpPr>
          <p:nvPr>
            <p:ph sz="quarter" idx="1"/>
          </p:nvPr>
        </p:nvSpPr>
        <p:spPr>
          <a:xfrm>
            <a:off x="0" y="1412776"/>
            <a:ext cx="9144000" cy="5445224"/>
          </a:xfrm>
        </p:spPr>
        <p:txBody>
          <a:bodyPr>
            <a:noAutofit/>
          </a:bodyPr>
          <a:lstStyle/>
          <a:p>
            <a:pPr>
              <a:buNone/>
            </a:pPr>
            <a:r>
              <a:rPr lang="ka-GE" sz="2400" dirty="0" smtClean="0">
                <a:latin typeface="Sylfaen" pitchFamily="18" charset="0"/>
              </a:rPr>
              <a:t>		დიაბეტიანებს მძიმე პარადონტით, ასაკის, სქესის, დიაბეტის ხანგრძლივობის, HbA1c-ის, მიკროალბუმინურიის, BMI-ს, ქოლესტერინის, ჰიპერტენზიის, დარღვეული ელექტროკარდიოგრაფიული მონაცემებისა და მოწევის გათვალისწინებით, 3,2–ჯერ მეტი ჰქონდათ კარდიორენალური სიკვდილობის რისკი (გულის იშემიური დაავადება და დიაბეტური ნეფროპათია კომბინირებული). ორივე, ტ1 და ტ2 დიაბეტი დაკავშირებულია სისტემური ანთების მარკერების მომატებულ დონესთან. ანთებითი მდგომარეობის მომატება ხელს უწყობს მიკროვასკულარული და მაკროვასკულარული გართულებების განვითარებას, ჰიპერგლიკემია ხელს უწყობს ანთებით პროცესს, ოქსიდაციურ სტრესსა და აპოპტოზს. მეტაანალიზით  HbA1c-ის დაქვეითება 0,4%-ით წარმოადგენს ეფექტურ თერაპიას პარადონტის დაავადებისა.</a:t>
            </a:r>
            <a:endParaRPr lang="en-US" sz="2400" dirty="0" smtClean="0">
              <a:latin typeface="Sylfaen" pitchFamily="18" charset="0"/>
            </a:endParaRPr>
          </a:p>
          <a:p>
            <a:endParaRPr lang="en-US" sz="2400" dirty="0">
              <a:latin typeface="Sylfae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sz="3600" b="1" dirty="0" smtClean="0">
                <a:latin typeface="Sylfaen" pitchFamily="18" charset="0"/>
              </a:rPr>
              <a:t/>
            </a:r>
            <a:br>
              <a:rPr lang="ka-GE" sz="3600" b="1" dirty="0" smtClean="0">
                <a:latin typeface="Sylfaen" pitchFamily="18" charset="0"/>
              </a:rPr>
            </a:br>
            <a:r>
              <a:rPr lang="ka-GE" sz="3600" b="1" dirty="0" smtClean="0">
                <a:latin typeface="Sylfaen" pitchFamily="18" charset="0"/>
              </a:rPr>
              <a:t>სმენის დაქვეითება</a:t>
            </a:r>
            <a:r>
              <a:rPr lang="en-US" dirty="0" smtClean="0"/>
              <a:t/>
            </a:r>
            <a:br>
              <a:rPr lang="en-US" dirty="0" smtClean="0"/>
            </a:br>
            <a:endParaRPr lang="en-US" dirty="0"/>
          </a:p>
        </p:txBody>
      </p:sp>
      <p:sp>
        <p:nvSpPr>
          <p:cNvPr id="3" name="Content Placeholder 2"/>
          <p:cNvSpPr>
            <a:spLocks noGrp="1"/>
          </p:cNvSpPr>
          <p:nvPr>
            <p:ph sz="quarter" idx="1"/>
          </p:nvPr>
        </p:nvSpPr>
        <p:spPr>
          <a:xfrm>
            <a:off x="467544" y="1600200"/>
            <a:ext cx="8298504" cy="4637112"/>
          </a:xfrm>
        </p:spPr>
        <p:txBody>
          <a:bodyPr>
            <a:normAutofit/>
          </a:bodyPr>
          <a:lstStyle/>
          <a:p>
            <a:pPr>
              <a:buNone/>
            </a:pPr>
            <a:r>
              <a:rPr lang="ka-GE" sz="2600" dirty="0" smtClean="0">
                <a:latin typeface="Sylfaen" pitchFamily="18" charset="0"/>
              </a:rPr>
              <a:t>		</a:t>
            </a:r>
          </a:p>
          <a:p>
            <a:pPr>
              <a:buNone/>
            </a:pPr>
            <a:r>
              <a:rPr lang="ka-GE" sz="2600" dirty="0" smtClean="0">
                <a:latin typeface="Sylfaen" pitchFamily="18" charset="0"/>
              </a:rPr>
              <a:t>		სმენის დაქვეითება ორივე მაღალი სიხშირით და დაბალი/საშუალო სიხშირით ხშირია დიაბეტიანებში, შესაძლოა განპირობებული იყოს ნეიროპათიით და/ან სისხლძარღვთა დაზიანებით. NHANES ანალიზით, სმენის დაქვეითება დიაბეტიანებში 2ჯერ უფრო მაღალი იყო, ვიდრე ჯანმრთელებში.</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ka-GE" sz="3600" b="1" dirty="0" smtClean="0">
                <a:latin typeface="Sylfaen" pitchFamily="18" charset="0"/>
              </a:rPr>
              <a:t>დეპრესია</a:t>
            </a:r>
            <a:r>
              <a:rPr lang="en-US" dirty="0" smtClean="0"/>
              <a:t/>
            </a:r>
            <a:br>
              <a:rPr lang="en-US" dirty="0" smtClean="0"/>
            </a:br>
            <a:endParaRPr lang="en-US" dirty="0"/>
          </a:p>
        </p:txBody>
      </p:sp>
      <p:sp>
        <p:nvSpPr>
          <p:cNvPr id="3" name="Content Placeholder 2"/>
          <p:cNvSpPr>
            <a:spLocks noGrp="1"/>
          </p:cNvSpPr>
          <p:nvPr>
            <p:ph sz="quarter" idx="1"/>
          </p:nvPr>
        </p:nvSpPr>
        <p:spPr>
          <a:xfrm>
            <a:off x="179512" y="1340768"/>
            <a:ext cx="8586536" cy="5256584"/>
          </a:xfrm>
        </p:spPr>
        <p:txBody>
          <a:bodyPr>
            <a:noAutofit/>
          </a:bodyPr>
          <a:lstStyle/>
          <a:p>
            <a:pPr>
              <a:buNone/>
            </a:pPr>
            <a:r>
              <a:rPr lang="en-US" sz="2600" dirty="0" smtClean="0">
                <a:latin typeface="Sylfaen" pitchFamily="18" charset="0"/>
              </a:rPr>
              <a:t>		</a:t>
            </a:r>
            <a:r>
              <a:rPr lang="ka-GE" sz="2600" dirty="0" smtClean="0">
                <a:latin typeface="Sylfaen" pitchFamily="18" charset="0"/>
              </a:rPr>
              <a:t>დეპრესია, შფოთვა და სხვა ჯანმრთელობის ფსიქიკური სიმპტომები მეტად გავრცელებულია დიაბეტიანებში</a:t>
            </a:r>
            <a:r>
              <a:rPr lang="en-US" sz="2600" dirty="0" smtClean="0">
                <a:latin typeface="Sylfaen" pitchFamily="18" charset="0"/>
              </a:rPr>
              <a:t>.</a:t>
            </a:r>
            <a:r>
              <a:rPr lang="ka-GE" sz="2600" dirty="0" smtClean="0">
                <a:latin typeface="Sylfaen" pitchFamily="18" charset="0"/>
              </a:rPr>
              <a:t> დეპრესია შეიძლება გამოიწვიოს არასწორმა ცხოვრების რეჟიმმა, როგორებიცაა: </a:t>
            </a:r>
            <a:endParaRPr lang="en-US" sz="2600" dirty="0" smtClean="0">
              <a:latin typeface="Sylfaen" pitchFamily="18" charset="0"/>
            </a:endParaRPr>
          </a:p>
          <a:p>
            <a:pPr>
              <a:buNone/>
            </a:pPr>
            <a:r>
              <a:rPr lang="en-US" sz="2600" dirty="0" smtClean="0">
                <a:latin typeface="Sylfaen" pitchFamily="18" charset="0"/>
              </a:rPr>
              <a:t>	</a:t>
            </a:r>
            <a:r>
              <a:rPr lang="ka-GE" sz="2600" dirty="0" smtClean="0">
                <a:latin typeface="Sylfaen" pitchFamily="18" charset="0"/>
              </a:rPr>
              <a:t>არაჯანსაღი კვება</a:t>
            </a:r>
            <a:r>
              <a:rPr lang="en-US" sz="2600" dirty="0" smtClean="0">
                <a:latin typeface="Sylfaen" pitchFamily="18" charset="0"/>
              </a:rPr>
              <a:t>;</a:t>
            </a:r>
          </a:p>
          <a:p>
            <a:pPr>
              <a:buNone/>
            </a:pPr>
            <a:r>
              <a:rPr lang="en-US" sz="2600" dirty="0" smtClean="0">
                <a:latin typeface="Sylfaen" pitchFamily="18" charset="0"/>
              </a:rPr>
              <a:t>	</a:t>
            </a:r>
            <a:r>
              <a:rPr lang="ka-GE" sz="2600" dirty="0" smtClean="0">
                <a:latin typeface="Sylfaen" pitchFamily="18" charset="0"/>
              </a:rPr>
              <a:t>ნაკლები ფიზიკური ვარჯიში</a:t>
            </a:r>
            <a:r>
              <a:rPr lang="en-US" sz="2600" dirty="0" smtClean="0">
                <a:latin typeface="Sylfaen" pitchFamily="18" charset="0"/>
              </a:rPr>
              <a:t>;</a:t>
            </a:r>
            <a:r>
              <a:rPr lang="ka-GE" sz="2600" dirty="0" smtClean="0">
                <a:latin typeface="Sylfaen" pitchFamily="18" charset="0"/>
              </a:rPr>
              <a:t> </a:t>
            </a:r>
            <a:endParaRPr lang="en-US" sz="2600" dirty="0" smtClean="0">
              <a:latin typeface="Sylfaen" pitchFamily="18" charset="0"/>
            </a:endParaRPr>
          </a:p>
          <a:p>
            <a:pPr>
              <a:buNone/>
            </a:pPr>
            <a:r>
              <a:rPr lang="en-US" sz="2600" dirty="0" smtClean="0">
                <a:latin typeface="Sylfaen" pitchFamily="18" charset="0"/>
              </a:rPr>
              <a:t>	</a:t>
            </a:r>
            <a:r>
              <a:rPr lang="ka-GE" sz="2600" dirty="0" smtClean="0">
                <a:latin typeface="Sylfaen" pitchFamily="18" charset="0"/>
              </a:rPr>
              <a:t>წონაში მატება</a:t>
            </a:r>
            <a:r>
              <a:rPr lang="en-US" sz="2600" dirty="0" smtClean="0">
                <a:latin typeface="Sylfaen" pitchFamily="18" charset="0"/>
              </a:rPr>
              <a:t>;</a:t>
            </a:r>
            <a:r>
              <a:rPr lang="ka-GE" sz="2600" dirty="0" smtClean="0">
                <a:latin typeface="Sylfaen" pitchFamily="18" charset="0"/>
              </a:rPr>
              <a:t> </a:t>
            </a:r>
            <a:endParaRPr lang="en-US" sz="2600" dirty="0" smtClean="0">
              <a:latin typeface="Sylfaen" pitchFamily="18" charset="0"/>
            </a:endParaRPr>
          </a:p>
          <a:p>
            <a:pPr>
              <a:buNone/>
            </a:pPr>
            <a:r>
              <a:rPr lang="en-US" sz="2600" dirty="0" smtClean="0">
                <a:latin typeface="Sylfaen" pitchFamily="18" charset="0"/>
              </a:rPr>
              <a:t>	</a:t>
            </a:r>
            <a:r>
              <a:rPr lang="ka-GE" sz="2600" dirty="0" smtClean="0">
                <a:latin typeface="Sylfaen" pitchFamily="18" charset="0"/>
              </a:rPr>
              <a:t>თამბაქოს მოხმარება და </a:t>
            </a:r>
            <a:endParaRPr lang="en-US" sz="2600" dirty="0" smtClean="0">
              <a:latin typeface="Sylfaen" pitchFamily="18" charset="0"/>
            </a:endParaRPr>
          </a:p>
          <a:p>
            <a:pPr>
              <a:buNone/>
            </a:pPr>
            <a:r>
              <a:rPr lang="en-US" sz="2600" dirty="0" smtClean="0">
                <a:latin typeface="Sylfaen" pitchFamily="18" charset="0"/>
              </a:rPr>
              <a:t>	</a:t>
            </a:r>
            <a:r>
              <a:rPr lang="ka-GE" sz="2600" dirty="0" smtClean="0">
                <a:latin typeface="Sylfaen" pitchFamily="18" charset="0"/>
              </a:rPr>
              <a:t>ყველა იმ რისკფაქტორებმა, რომლებიც დაკავშირებულია დიაბეტთან. </a:t>
            </a:r>
            <a:endParaRPr lang="en-US" sz="2600" dirty="0" smtClean="0">
              <a:latin typeface="Sylfaen" pitchFamily="18" charset="0"/>
            </a:endParaRPr>
          </a:p>
          <a:p>
            <a:pPr>
              <a:buNone/>
            </a:pPr>
            <a:r>
              <a:rPr lang="en-US" sz="2600" dirty="0" smtClean="0">
                <a:latin typeface="Sylfaen" pitchFamily="18" charset="0"/>
              </a:rPr>
              <a:t>		</a:t>
            </a:r>
            <a:r>
              <a:rPr lang="ka-GE" sz="2600" dirty="0" smtClean="0">
                <a:latin typeface="Sylfaen" pitchFamily="18" charset="0"/>
              </a:rPr>
              <a:t>დეპრესიას აქვს ცუდი გამოსავალი.</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604448" cy="5733256"/>
          </a:xfrm>
        </p:spPr>
        <p:txBody>
          <a:bodyPr/>
          <a:lstStyle/>
          <a:p>
            <a:r>
              <a:rPr lang="ka-GE" dirty="0" smtClean="0"/>
              <a:t/>
            </a:r>
            <a:br>
              <a:rPr lang="ka-GE" dirty="0" smtClean="0"/>
            </a:br>
            <a:r>
              <a:rPr lang="ka-GE" dirty="0" smtClean="0"/>
              <a:t/>
            </a:r>
            <a:br>
              <a:rPr lang="ka-GE" dirty="0" smtClean="0"/>
            </a:br>
            <a:r>
              <a:rPr lang="ka-GE" dirty="0" smtClean="0"/>
              <a:t>გმადლობთ ყურადღებისთვის</a:t>
            </a:r>
            <a:endParaRPr lang="en-US" dirty="0"/>
          </a:p>
        </p:txBody>
      </p:sp>
      <p:pic>
        <p:nvPicPr>
          <p:cNvPr id="4" name="Picture 2" descr="C:\Users\User\Desktop\enmedic.jpg"/>
          <p:cNvPicPr>
            <a:picLocks noChangeAspect="1" noChangeArrowheads="1"/>
          </p:cNvPicPr>
          <p:nvPr/>
        </p:nvPicPr>
        <p:blipFill>
          <a:blip r:embed="rId2" cstate="print"/>
          <a:srcRect/>
          <a:stretch>
            <a:fillRect/>
          </a:stretch>
        </p:blipFill>
        <p:spPr bwMode="auto">
          <a:xfrm>
            <a:off x="6012160" y="1"/>
            <a:ext cx="2520280" cy="12687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ობსტრუქციული ძილის აპნოე</a:t>
            </a:r>
            <a:endParaRPr lang="en-US" sz="3200" dirty="0">
              <a:latin typeface="Sylfaen" pitchFamily="18" charset="0"/>
            </a:endParaRPr>
          </a:p>
        </p:txBody>
      </p:sp>
      <p:sp>
        <p:nvSpPr>
          <p:cNvPr id="3" name="Content Placeholder 2"/>
          <p:cNvSpPr>
            <a:spLocks noGrp="1"/>
          </p:cNvSpPr>
          <p:nvPr>
            <p:ph sz="quarter" idx="1"/>
          </p:nvPr>
        </p:nvSpPr>
        <p:spPr>
          <a:xfrm>
            <a:off x="251520" y="1600200"/>
            <a:ext cx="8514528" cy="4925144"/>
          </a:xfrm>
        </p:spPr>
        <p:txBody>
          <a:bodyPr>
            <a:noAutofit/>
          </a:bodyPr>
          <a:lstStyle/>
          <a:p>
            <a:pPr>
              <a:buNone/>
            </a:pPr>
            <a:r>
              <a:rPr lang="en-US" sz="2600" dirty="0" smtClean="0">
                <a:latin typeface="Sylfaen" pitchFamily="18" charset="0"/>
              </a:rPr>
              <a:t>		</a:t>
            </a:r>
            <a:r>
              <a:rPr lang="ka-GE" sz="2600" dirty="0" smtClean="0">
                <a:latin typeface="Sylfaen" pitchFamily="18" charset="0"/>
              </a:rPr>
              <a:t>კარდიოვასკულარული დაავადების რისკფატორები – სიმსუქნე და ობსტრუქციული ძილის აპნოე წარმოადგენს საკმაოდ ხშირ თანმხლებ მდგომარეობებს შაქრიანი დიაბეტის დროს. გაცილებით მაღალი იყო (4-10ჯერ) სიმსუქნესთან ერთად, განსაკუთრებით ცენტრალური სიმსუქნისას ქალებსა და კაცებში.</a:t>
            </a:r>
          </a:p>
          <a:p>
            <a:pPr>
              <a:buNone/>
            </a:pPr>
            <a:r>
              <a:rPr lang="ka-GE" sz="2600" dirty="0" smtClean="0">
                <a:latin typeface="Sylfaen" pitchFamily="18" charset="0"/>
              </a:rPr>
              <a:t>		ძილის აპნოეს მკურნალობა მნიშვნელოვნად აუმჯობესებს ცხოვრების ხარისხს. </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t/>
            </a:r>
            <a:br>
              <a:rPr lang="en-US" sz="3600" b="1" dirty="0" smtClean="0"/>
            </a:br>
            <a:r>
              <a:rPr lang="ka-GE" sz="3600" b="1" dirty="0" smtClean="0">
                <a:latin typeface="Sylfaen" pitchFamily="18" charset="0"/>
              </a:rPr>
              <a:t>ღვიძლის გაცხიმოვნება</a:t>
            </a:r>
            <a:r>
              <a:rPr lang="en-US" dirty="0" smtClean="0"/>
              <a:t/>
            </a:r>
            <a:br>
              <a:rPr lang="en-US" dirty="0" smtClean="0"/>
            </a:br>
            <a:endParaRPr lang="en-US" dirty="0"/>
          </a:p>
        </p:txBody>
      </p:sp>
      <p:sp>
        <p:nvSpPr>
          <p:cNvPr id="3" name="Content Placeholder 2"/>
          <p:cNvSpPr>
            <a:spLocks noGrp="1"/>
          </p:cNvSpPr>
          <p:nvPr>
            <p:ph sz="quarter" idx="2"/>
          </p:nvPr>
        </p:nvSpPr>
        <p:spPr>
          <a:xfrm>
            <a:off x="251520" y="1556792"/>
            <a:ext cx="6192688" cy="5301208"/>
          </a:xfrm>
        </p:spPr>
        <p:txBody>
          <a:bodyPr>
            <a:normAutofit lnSpcReduction="10000"/>
          </a:bodyPr>
          <a:lstStyle/>
          <a:p>
            <a:pPr>
              <a:buNone/>
            </a:pPr>
            <a:r>
              <a:rPr lang="en-US" sz="2600" dirty="0" smtClean="0">
                <a:latin typeface="Sylfaen" pitchFamily="18" charset="0"/>
              </a:rPr>
              <a:t>		</a:t>
            </a:r>
            <a:r>
              <a:rPr lang="ka-GE" sz="2600" dirty="0" smtClean="0">
                <a:latin typeface="Sylfaen" pitchFamily="18" charset="0"/>
              </a:rPr>
              <a:t>ღვიძლი მთავარ და გადამწყვეტ როლს თამაშობს ნახშირწყლების რეგულაციაში. </a:t>
            </a:r>
            <a:r>
              <a:rPr lang="en-US" sz="2600" dirty="0" smtClean="0">
                <a:latin typeface="Sylfaen" pitchFamily="18" charset="0"/>
              </a:rPr>
              <a:t>	</a:t>
            </a:r>
            <a:r>
              <a:rPr lang="ka-GE" sz="2600" dirty="0" smtClean="0">
                <a:latin typeface="Sylfaen" pitchFamily="18" charset="0"/>
              </a:rPr>
              <a:t>ორგანიზმის ფუნქციონირებისათვის აუცილებელია სისხლში გლუკოზის ნორმალური დონის შენარჩუნება და მისი, როგორც ენერგიის წყაროს,  უწყვეტი მიწოდება უჯრედებისთვის. ღვიძლი გლუკოზას იყენებს  საწვავის სახით და ასევე შეუძლია შეინახოს იგი გლიკოგენის სახით, საჭიროების შემთხვევაში კი გლუკოზას ასინთეზირებს არანახშირწყლებიდან, რასაც ეწოდება გლუკონეოგენეზი.</a:t>
            </a:r>
            <a:endParaRPr lang="en-US" sz="2600" dirty="0" smtClean="0">
              <a:latin typeface="Sylfaen" pitchFamily="18" charset="0"/>
            </a:endParaRPr>
          </a:p>
          <a:p>
            <a:endParaRPr lang="en-US" sz="2600" dirty="0">
              <a:latin typeface="Sylfaen" pitchFamily="18" charset="0"/>
            </a:endParaRPr>
          </a:p>
        </p:txBody>
      </p:sp>
      <p:pic>
        <p:nvPicPr>
          <p:cNvPr id="9" name="Content Placeholder 8" descr="816_liver.jpg"/>
          <p:cNvPicPr>
            <a:picLocks noGrp="1" noChangeAspect="1"/>
          </p:cNvPicPr>
          <p:nvPr>
            <p:ph sz="quarter" idx="4"/>
          </p:nvPr>
        </p:nvPicPr>
        <p:blipFill>
          <a:blip r:embed="rId2" cstate="print"/>
          <a:stretch>
            <a:fillRect/>
          </a:stretch>
        </p:blipFill>
        <p:spPr>
          <a:xfrm>
            <a:off x="6372200" y="1556792"/>
            <a:ext cx="2771800" cy="182476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0" y="1052736"/>
            <a:ext cx="8892480" cy="5805264"/>
          </a:xfrm>
        </p:spPr>
        <p:txBody>
          <a:bodyPr>
            <a:noAutofit/>
          </a:bodyPr>
          <a:lstStyle/>
          <a:p>
            <a:pPr>
              <a:buFont typeface="Wingdings" pitchFamily="2" charset="2"/>
              <a:buChar char="q"/>
            </a:pPr>
            <a:endParaRPr lang="en-US" sz="2100" dirty="0" smtClean="0">
              <a:latin typeface="Sylfaen" pitchFamily="18" charset="0"/>
            </a:endParaRPr>
          </a:p>
          <a:p>
            <a:pPr>
              <a:buFont typeface="Wingdings" pitchFamily="2" charset="2"/>
              <a:buChar char="q"/>
            </a:pPr>
            <a:r>
              <a:rPr lang="ka-GE" sz="2100" dirty="0" smtClean="0">
                <a:latin typeface="Sylfaen" pitchFamily="18" charset="0"/>
              </a:rPr>
              <a:t>შაქრიანი დიაბეტი ღვიძლის ქრონიკული დაავადების, ჰეპატოცელულარული კარცინომის, ჰემოქრომატოზის, ვირუსული ჰეპატიტის, ღვიძლის აუტოიმუნური დაავადების, ნაღვლკენჭოვანი დაავადებისა და ღვიძლის კიბოს, ასევე არაალკოჰოლური ღვიძლის ცხიმოვანი დაავადებისა და განსაკუთრებით არაალკოჰოლური სტეატოჰეპატოზის  რისკფაქტორს წარმოადგენს. </a:t>
            </a:r>
            <a:endParaRPr lang="en-US" sz="2100" dirty="0" smtClean="0">
              <a:latin typeface="Sylfaen" pitchFamily="18" charset="0"/>
            </a:endParaRPr>
          </a:p>
          <a:p>
            <a:pPr>
              <a:buFont typeface="Wingdings" pitchFamily="2" charset="2"/>
              <a:buChar char="q"/>
            </a:pPr>
            <a:r>
              <a:rPr lang="ka-GE" sz="2100" dirty="0" smtClean="0">
                <a:latin typeface="Sylfaen" pitchFamily="18" charset="0"/>
              </a:rPr>
              <a:t>არაალკოჰოლური ცხიმოვანი ჰეპატოზი არის ქრონიკული ნეკროინფლამატორული  მდგომარეობა, რომელმაც შეიძლება გამოიწვიოს ღვიძლის ფიბროზი, ციროზი და შემდგომში – ჰეპატოცელულარული კარცინომა. თუმცა, კვლევების მიხედვით, დიაბეტსა და ჰეპატოცელულარული კარცინომას შორის კავშირი ბოლომდე ნათელი არ არის. </a:t>
            </a:r>
            <a:endParaRPr lang="en-US" sz="2100" dirty="0" smtClean="0">
              <a:latin typeface="Sylfaen" pitchFamily="18" charset="0"/>
            </a:endParaRPr>
          </a:p>
          <a:p>
            <a:pPr>
              <a:buFont typeface="Wingdings" pitchFamily="2" charset="2"/>
              <a:buChar char="q"/>
            </a:pPr>
            <a:r>
              <a:rPr lang="ka-GE" sz="2100" dirty="0" smtClean="0">
                <a:latin typeface="Sylfaen" pitchFamily="18" charset="0"/>
              </a:rPr>
              <a:t>ღვიძლის ქრონიკულმა დაავადების განვითარებამ შეიძლება გამოიწვიოს გლუკოზის მიმართ ტოლერანტობის დარღვევა და ზოგჯერ – დიაბეტი.</a:t>
            </a:r>
            <a:endParaRPr lang="en-US" sz="2100" dirty="0" smtClean="0">
              <a:latin typeface="Sylfaen" pitchFamily="18" charset="0"/>
            </a:endParaRPr>
          </a:p>
          <a:p>
            <a:endParaRPr lang="en-US" sz="2100" dirty="0">
              <a:latin typeface="Sylfae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251520" y="1340768"/>
            <a:ext cx="8712968" cy="5256584"/>
          </a:xfrm>
        </p:spPr>
        <p:txBody>
          <a:bodyPr>
            <a:noAutofit/>
          </a:bodyPr>
          <a:lstStyle/>
          <a:p>
            <a:r>
              <a:rPr lang="ka-GE" sz="2600" dirty="0" smtClean="0">
                <a:latin typeface="Sylfaen" pitchFamily="18" charset="0"/>
              </a:rPr>
              <a:t>ღვიძლის გაცხიმოვნება, როგორც დიაბეტის გართულება, ფართოდაა გავრცელებული. იგი გვხვდება 40%-70%-ში. შ. დ. ტ1-ის დროს, თუ გლიკემია კარგადაა კონტროლირებული, არ გვხვდება ღვიძლის გაცხიმოვნება, მაგრამ ტ2-ის დროს, მიუხედავად გლიკემიის კონტროლისა, მაღალია (70%) ღვიძლის გაცხიმოვნების კორელაცია. </a:t>
            </a:r>
            <a:endParaRPr lang="en-US" sz="2600" dirty="0" smtClean="0">
              <a:latin typeface="Sylfaen" pitchFamily="18" charset="0"/>
            </a:endParaRPr>
          </a:p>
          <a:p>
            <a:r>
              <a:rPr lang="ka-GE" sz="2600" dirty="0" smtClean="0">
                <a:latin typeface="Sylfaen" pitchFamily="18" charset="0"/>
              </a:rPr>
              <a:t>არაალკოჰოლური სტეატოჰეპატოზი ხშირად გვხდება მსუქან ქალებში. უფრო მეტად გავრცელებულია ტ2 დიაბეტიანებში, რომლებიც არიან ინსულინოთერაპიაზე. ტ2 დიაბეტის დროს სიმსუქნის გარეშე გაცხიმოვნება გვხდვება 30%-ში, 25% აქვს ფიბროზი, 1%-8%-ს კი – ციროზი.  </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p:txBody>
          <a:bodyPr>
            <a:normAutofit/>
          </a:bodyPr>
          <a:lstStyle/>
          <a:p>
            <a:pPr>
              <a:buNone/>
            </a:pPr>
            <a:r>
              <a:rPr lang="ka-GE" sz="2600" dirty="0" smtClean="0">
                <a:latin typeface="Sylfaen" pitchFamily="18" charset="0"/>
              </a:rPr>
              <a:t>	ღვიძლის ტრანსამინაზების კონცენტრაციის აუხსნელი მომატება დაკავშირებულია </a:t>
            </a:r>
          </a:p>
          <a:p>
            <a:pPr>
              <a:buNone/>
            </a:pPr>
            <a:endParaRPr lang="ka-GE" sz="2600" dirty="0" smtClean="0">
              <a:latin typeface="Sylfaen" pitchFamily="18" charset="0"/>
            </a:endParaRPr>
          </a:p>
          <a:p>
            <a:pPr>
              <a:buFont typeface="Wingdings" pitchFamily="2" charset="2"/>
              <a:buChar char="q"/>
            </a:pPr>
            <a:r>
              <a:rPr lang="ka-GE" sz="2600" dirty="0" smtClean="0">
                <a:latin typeface="Sylfaen" pitchFamily="18" charset="0"/>
              </a:rPr>
              <a:t>მაღალ BMI-სთან;</a:t>
            </a:r>
          </a:p>
          <a:p>
            <a:r>
              <a:rPr lang="ka-GE" sz="2600" dirty="0" smtClean="0">
                <a:latin typeface="Sylfaen" pitchFamily="18" charset="0"/>
              </a:rPr>
              <a:t> წელის გარშემოწერილობასთან;</a:t>
            </a:r>
          </a:p>
          <a:p>
            <a:r>
              <a:rPr lang="ka-GE" sz="2600" dirty="0" smtClean="0">
                <a:latin typeface="Sylfaen" pitchFamily="18" charset="0"/>
              </a:rPr>
              <a:t> ტრიგლიცერიდებისა და </a:t>
            </a:r>
          </a:p>
          <a:p>
            <a:r>
              <a:rPr lang="ka-GE" sz="2600" dirty="0" smtClean="0">
                <a:latin typeface="Sylfaen" pitchFamily="18" charset="0"/>
              </a:rPr>
              <a:t>დაქვეითებულ HDL-ქოლესტერინის დონესთან. </a:t>
            </a:r>
            <a:endParaRPr lang="en-US" sz="2600" dirty="0" smtClean="0">
              <a:latin typeface="Sylfaen" pitchFamily="18" charset="0"/>
            </a:endParaRPr>
          </a:p>
          <a:p>
            <a:endParaRPr lang="en-US" sz="2600" dirty="0">
              <a:latin typeface="Sylfae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smtClean="0">
                <a:latin typeface="Sylfaen" pitchFamily="18" charset="0"/>
              </a:rPr>
              <a:t>ღვიძლის გაცხიმოვნება</a:t>
            </a:r>
            <a:endParaRPr lang="en-US" sz="3200" dirty="0"/>
          </a:p>
        </p:txBody>
      </p:sp>
      <p:sp>
        <p:nvSpPr>
          <p:cNvPr id="3" name="Content Placeholder 2"/>
          <p:cNvSpPr>
            <a:spLocks noGrp="1"/>
          </p:cNvSpPr>
          <p:nvPr>
            <p:ph sz="quarter" idx="1"/>
          </p:nvPr>
        </p:nvSpPr>
        <p:spPr>
          <a:xfrm>
            <a:off x="323528" y="1412776"/>
            <a:ext cx="8640960" cy="5184576"/>
          </a:xfrm>
        </p:spPr>
        <p:txBody>
          <a:bodyPr>
            <a:noAutofit/>
          </a:bodyPr>
          <a:lstStyle/>
          <a:p>
            <a:r>
              <a:rPr lang="ka-GE" sz="2400" dirty="0" smtClean="0">
                <a:latin typeface="Sylfaen" pitchFamily="18" charset="0"/>
              </a:rPr>
              <a:t>არაალკოჰოლური ღვიძლის ცხიმოვანი დაავადების მქონე პაციენტებში მნიშვნელოვნად იყო მომატებული ინსულინრეზისტენტობა. ინსულინრეზისტენტობა პერიფერიაზე აქვეითებს ლიპოლიზს და ღვიძლში თავისუფალი ცხიმოვანი მჟავების დაგროვებას, რაც იწვევს არაალკოჰოლურ ღვიძლის ცხიმოვან დაავადებას.</a:t>
            </a:r>
          </a:p>
          <a:p>
            <a:r>
              <a:rPr lang="ka-GE" sz="2400" dirty="0" smtClean="0">
                <a:latin typeface="Sylfaen" pitchFamily="18" charset="0"/>
              </a:rPr>
              <a:t> შრატში ინსულინის მაღალი დონე ამცირებს ცხიმოვანი მჟავების მიტოქონდრიალურ  β-ოქსიდაციას.  </a:t>
            </a:r>
          </a:p>
          <a:p>
            <a:pPr>
              <a:buFont typeface="Wingdings" pitchFamily="2" charset="2"/>
              <a:buChar char="q"/>
            </a:pPr>
            <a:r>
              <a:rPr lang="ka-GE" sz="2400" dirty="0" smtClean="0">
                <a:latin typeface="Sylfaen" pitchFamily="18" charset="0"/>
              </a:rPr>
              <a:t>ღვიძლში ინსულინის რეცეპტორები დიაბეტიანებსა და პრედიაბეტიან პაციენტებში უზრუნველყოფს  გლუკონეოგენეზის, გლიკოგენოლოზისა, ანუ  ღვიძლის მიერ გლუკოზის პროდუქციის რეგულაციას. </a:t>
            </a:r>
            <a:endParaRPr lang="en-US" sz="2400" dirty="0">
              <a:latin typeface="Sylfae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1778</TotalTime>
  <Words>1610</Words>
  <Application>Microsoft Office PowerPoint</Application>
  <PresentationFormat>On-screen Show (4:3)</PresentationFormat>
  <Paragraphs>119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Median</vt:lpstr>
      <vt:lpstr>    შაქრიანი დიაბეტის თანმხლები დაავადებები </vt:lpstr>
      <vt:lpstr> შაქრიანი დიაბეტის თანმხლები დაავადებები </vt:lpstr>
      <vt:lpstr> დეპრესია </vt:lpstr>
      <vt:lpstr>ობსტრუქციული ძილის აპნოე</vt:lpstr>
      <vt:lpstr> ღვიძლის გაცხიმოვნება </vt:lpstr>
      <vt:lpstr>ღვიძლის გაცხიმოვნება</vt:lpstr>
      <vt:lpstr>ღვიძლის გაცხიმოვნება</vt:lpstr>
      <vt:lpstr>ღვიძლის გაცხიმოვნება</vt:lpstr>
      <vt:lpstr>ღვიძლის გაცხიმოვნება</vt:lpstr>
      <vt:lpstr>ღვიძლის გაცხიმოვნება</vt:lpstr>
      <vt:lpstr>ღვიძლის გაცხიმოვნება</vt:lpstr>
      <vt:lpstr>ღვიძლის გაცხიმოვნება</vt:lpstr>
      <vt:lpstr>ღვიძლის გაცხიმოვნება</vt:lpstr>
      <vt:lpstr> სიმსივნე </vt:lpstr>
      <vt:lpstr>სიმსივნე</vt:lpstr>
      <vt:lpstr>სიმსივნე</vt:lpstr>
      <vt:lpstr>სიმსივნე</vt:lpstr>
      <vt:lpstr> მოტეხილობები </vt:lpstr>
      <vt:lpstr>მოტეხილობები</vt:lpstr>
      <vt:lpstr>მოტეხილობები</vt:lpstr>
      <vt:lpstr>მოტეხილობები</vt:lpstr>
      <vt:lpstr>ცნობიერების დაქვეითება </vt:lpstr>
      <vt:lpstr> დაბალი ტესტოსტერონი მამაკაცებში </vt:lpstr>
      <vt:lpstr>დაბალი ტესტოსტერონი მამაკაცებში</vt:lpstr>
      <vt:lpstr>დაბალი ტესტოსტერონი მამაკაცებში</vt:lpstr>
      <vt:lpstr>დაბალი ტესტოსტერონი მამაკაცებში</vt:lpstr>
      <vt:lpstr> პარადონტის დაავადება  </vt:lpstr>
      <vt:lpstr>პარადონტის დაავადება</vt:lpstr>
      <vt:lpstr> სმენის დაქვეითება </vt:lpstr>
      <vt:lpstr>  გმადლობთ ყურადღებისთვის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64</cp:revision>
  <dcterms:created xsi:type="dcterms:W3CDTF">2014-12-27T08:53:13Z</dcterms:created>
  <dcterms:modified xsi:type="dcterms:W3CDTF">2015-01-13T07:24:57Z</dcterms:modified>
</cp:coreProperties>
</file>