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2"/>
  </p:notesMasterIdLst>
  <p:sldIdLst>
    <p:sldId id="256" r:id="rId2"/>
    <p:sldId id="257" r:id="rId3"/>
    <p:sldId id="330" r:id="rId4"/>
    <p:sldId id="298" r:id="rId5"/>
    <p:sldId id="297" r:id="rId6"/>
    <p:sldId id="319" r:id="rId7"/>
    <p:sldId id="322" r:id="rId8"/>
    <p:sldId id="321" r:id="rId9"/>
    <p:sldId id="296" r:id="rId10"/>
    <p:sldId id="295" r:id="rId11"/>
    <p:sldId id="294" r:id="rId12"/>
    <p:sldId id="293" r:id="rId13"/>
    <p:sldId id="292" r:id="rId14"/>
    <p:sldId id="300" r:id="rId15"/>
    <p:sldId id="299" r:id="rId16"/>
    <p:sldId id="303" r:id="rId17"/>
    <p:sldId id="304" r:id="rId18"/>
    <p:sldId id="302" r:id="rId19"/>
    <p:sldId id="301" r:id="rId20"/>
    <p:sldId id="329" r:id="rId21"/>
    <p:sldId id="317" r:id="rId22"/>
    <p:sldId id="308" r:id="rId23"/>
    <p:sldId id="306" r:id="rId24"/>
    <p:sldId id="305" r:id="rId25"/>
    <p:sldId id="313" r:id="rId26"/>
    <p:sldId id="312" r:id="rId27"/>
    <p:sldId id="291" r:id="rId28"/>
    <p:sldId id="311" r:id="rId29"/>
    <p:sldId id="310" r:id="rId30"/>
    <p:sldId id="316" r:id="rId31"/>
    <p:sldId id="314" r:id="rId32"/>
    <p:sldId id="315" r:id="rId33"/>
    <p:sldId id="320" r:id="rId34"/>
    <p:sldId id="325" r:id="rId35"/>
    <p:sldId id="324" r:id="rId36"/>
    <p:sldId id="327" r:id="rId37"/>
    <p:sldId id="326" r:id="rId38"/>
    <p:sldId id="323" r:id="rId39"/>
    <p:sldId id="328" r:id="rId40"/>
    <p:sldId id="286"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EEEF6-FC5A-41AD-98B4-B20B3BFFBB11}" type="datetimeFigureOut">
              <a:rPr lang="en-US" smtClean="0"/>
              <a:pPr/>
              <a:t>1/27/2015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203E4E-1AA9-43D9-9147-4C86FCFC0B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203E4E-1AA9-43D9-9147-4C86FCFC0B5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E3FAAE-B853-4887-B7E4-69C46D67E9F9}" type="datetimeFigureOut">
              <a:rPr lang="en-US" smtClean="0"/>
              <a:pPr/>
              <a:t>1/27/2015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93D4242-2B77-4B13-A5C9-93CAAF4E202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3D4242-2B77-4B13-A5C9-93CAAF4E20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3D4242-2B77-4B13-A5C9-93CAAF4E202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3D4242-2B77-4B13-A5C9-93CAAF4E202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93D4242-2B77-4B13-A5C9-93CAAF4E202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93D4242-2B77-4B13-A5C9-93CAAF4E202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93D4242-2B77-4B13-A5C9-93CAAF4E20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93D4242-2B77-4B13-A5C9-93CAAF4E202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E3FAAE-B853-4887-B7E4-69C46D67E9F9}" type="datetimeFigureOut">
              <a:rPr lang="en-US" smtClean="0"/>
              <a:pPr/>
              <a:t>1/27/2015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93D4242-2B77-4B13-A5C9-93CAAF4E20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E3FAAE-B853-4887-B7E4-69C46D67E9F9}" type="datetimeFigureOut">
              <a:rPr lang="en-US" smtClean="0"/>
              <a:pPr/>
              <a:t>1/27/2015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93D4242-2B77-4B13-A5C9-93CAAF4E20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E3FAAE-B853-4887-B7E4-69C46D67E9F9}" type="datetimeFigureOut">
              <a:rPr lang="en-US" smtClean="0"/>
              <a:pPr/>
              <a:t>1/27/2015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93D4242-2B77-4B13-A5C9-93CAAF4E202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E3FAAE-B853-4887-B7E4-69C46D67E9F9}" type="datetimeFigureOut">
              <a:rPr lang="en-US" smtClean="0"/>
              <a:pPr/>
              <a:t>1/27/2015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3D4242-2B77-4B13-A5C9-93CAAF4E202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diapedia.org/acute-and-chronic-complications-of-diabetes/disorders-of-hearing-in-diabetes-mellitus" TargetMode="External"/><Relationship Id="rId2" Type="http://schemas.openxmlformats.org/officeDocument/2006/relationships/image" Target="../media/image12.jpeg"/><Relationship Id="rId1" Type="http://schemas.openxmlformats.org/officeDocument/2006/relationships/slideLayout" Target="../slideLayouts/slideLayout5.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3688" y="692696"/>
            <a:ext cx="6708580" cy="2880320"/>
          </a:xfrm>
        </p:spPr>
        <p:txBody>
          <a:bodyPr>
            <a:normAutofit/>
          </a:bodyPr>
          <a:lstStyle/>
          <a:p>
            <a:pPr algn="ctr"/>
            <a:r>
              <a:rPr lang="ka-GE" sz="3200" dirty="0" smtClean="0">
                <a:solidFill>
                  <a:schemeClr val="tx2">
                    <a:lumMod val="50000"/>
                  </a:schemeClr>
                </a:solidFill>
                <a:latin typeface="Sylfaen" pitchFamily="18" charset="0"/>
              </a:rPr>
              <a:t/>
            </a:r>
            <a:br>
              <a:rPr lang="ka-GE" sz="3200" dirty="0" smtClean="0">
                <a:solidFill>
                  <a:schemeClr val="tx2">
                    <a:lumMod val="50000"/>
                  </a:schemeClr>
                </a:solidFill>
                <a:latin typeface="Sylfaen" pitchFamily="18" charset="0"/>
              </a:rPr>
            </a:br>
            <a:r>
              <a:rPr lang="ka-GE" sz="3200" dirty="0" smtClean="0">
                <a:solidFill>
                  <a:schemeClr val="tx2">
                    <a:lumMod val="50000"/>
                  </a:schemeClr>
                </a:solidFill>
                <a:latin typeface="Sylfaen" pitchFamily="18" charset="0"/>
              </a:rPr>
              <a:t/>
            </a:r>
            <a:br>
              <a:rPr lang="ka-GE" sz="3200" dirty="0" smtClean="0">
                <a:solidFill>
                  <a:schemeClr val="tx2">
                    <a:lumMod val="50000"/>
                  </a:schemeClr>
                </a:solidFill>
                <a:latin typeface="Sylfaen" pitchFamily="18" charset="0"/>
              </a:rPr>
            </a:br>
            <a:r>
              <a:rPr lang="ka-GE" sz="3600" dirty="0" smtClean="0">
                <a:solidFill>
                  <a:schemeClr val="tx2">
                    <a:lumMod val="50000"/>
                  </a:schemeClr>
                </a:solidFill>
                <a:latin typeface="Sylfaen" pitchFamily="18" charset="0"/>
              </a:rPr>
              <a:t>სმენის დარღვევები შაქრიანი დიაბეტის დროს</a:t>
            </a:r>
            <a:endParaRPr lang="en-US" sz="3600" dirty="0">
              <a:solidFill>
                <a:schemeClr val="tx2">
                  <a:lumMod val="50000"/>
                </a:schemeClr>
              </a:solidFill>
              <a:latin typeface="Sylfaen" pitchFamily="18" charset="0"/>
            </a:endParaRPr>
          </a:p>
        </p:txBody>
      </p:sp>
      <p:sp>
        <p:nvSpPr>
          <p:cNvPr id="3" name="Subtitle 2"/>
          <p:cNvSpPr>
            <a:spLocks noGrp="1"/>
          </p:cNvSpPr>
          <p:nvPr>
            <p:ph type="subTitle" idx="1"/>
          </p:nvPr>
        </p:nvSpPr>
        <p:spPr>
          <a:xfrm>
            <a:off x="3995936" y="5417840"/>
            <a:ext cx="4788024" cy="1440160"/>
          </a:xfrm>
        </p:spPr>
        <p:txBody>
          <a:bodyPr>
            <a:normAutofit fontScale="85000" lnSpcReduction="20000"/>
          </a:bodyPr>
          <a:lstStyle/>
          <a:p>
            <a:endParaRPr lang="ka-GE" sz="2400" dirty="0" smtClean="0">
              <a:solidFill>
                <a:schemeClr val="tx1"/>
              </a:solidFill>
            </a:endParaRPr>
          </a:p>
          <a:p>
            <a:pPr algn="r"/>
            <a:r>
              <a:rPr lang="ka-GE" sz="2400" dirty="0" smtClean="0">
                <a:solidFill>
                  <a:schemeClr val="tx1"/>
                </a:solidFill>
              </a:rPr>
              <a:t>ვ. ივერიელის სახელობის ენდოკრინოლიგია, მეტაბოლოგია, დიეტოლოგიის ცენტრი „ენმედიცი“</a:t>
            </a:r>
          </a:p>
          <a:p>
            <a:pPr algn="r"/>
            <a:r>
              <a:rPr lang="ka-GE" sz="2400" dirty="0" smtClean="0">
                <a:solidFill>
                  <a:schemeClr val="tx1"/>
                </a:solidFill>
              </a:rPr>
              <a:t>მომხსენებელი მარიამ ასათიანი</a:t>
            </a:r>
            <a:endParaRPr lang="en-US" sz="2400" dirty="0" smtClean="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96752"/>
            <a:ext cx="8892480" cy="5661248"/>
          </a:xfrm>
        </p:spPr>
        <p:txBody>
          <a:bodyPr>
            <a:normAutofit fontScale="62500" lnSpcReduction="20000"/>
          </a:bodyPr>
          <a:lstStyle/>
          <a:p>
            <a:endParaRPr lang="ka-GE" sz="4000" dirty="0" smtClean="0">
              <a:solidFill>
                <a:schemeClr val="tx2">
                  <a:lumMod val="90000"/>
                </a:schemeClr>
              </a:solidFill>
            </a:endParaRPr>
          </a:p>
          <a:p>
            <a:r>
              <a:rPr lang="ka-GE" sz="4000" dirty="0" smtClean="0">
                <a:solidFill>
                  <a:schemeClr val="tx2">
                    <a:lumMod val="90000"/>
                  </a:schemeClr>
                </a:solidFill>
              </a:rPr>
              <a:t>სმენის დაქვეითების ტიპობრიობა დამოკიდებულია იმაზე, თუ ყურის რომელი ნაწილია დაზიანებული: </a:t>
            </a:r>
          </a:p>
          <a:p>
            <a:pPr>
              <a:buNone/>
            </a:pPr>
            <a:r>
              <a:rPr lang="ka-GE" sz="4000" dirty="0" smtClean="0">
                <a:solidFill>
                  <a:schemeClr val="tx2">
                    <a:lumMod val="90000"/>
                  </a:schemeClr>
                </a:solidFill>
              </a:rPr>
              <a:t>	  -ყურის არხი, </a:t>
            </a:r>
          </a:p>
          <a:p>
            <a:pPr>
              <a:buNone/>
            </a:pPr>
            <a:r>
              <a:rPr lang="ka-GE" sz="4000" dirty="0" smtClean="0">
                <a:solidFill>
                  <a:schemeClr val="tx2">
                    <a:lumMod val="90000"/>
                  </a:schemeClr>
                </a:solidFill>
              </a:rPr>
              <a:t>     -დაფის აპკი, </a:t>
            </a:r>
          </a:p>
          <a:p>
            <a:pPr>
              <a:buNone/>
            </a:pPr>
            <a:r>
              <a:rPr lang="ka-GE" sz="4000" dirty="0" smtClean="0">
                <a:solidFill>
                  <a:schemeClr val="tx2">
                    <a:lumMod val="90000"/>
                  </a:schemeClr>
                </a:solidFill>
              </a:rPr>
              <a:t>	  -შუა ყურის ძვლები ან შუა ყურის სივრცეში (მაგ.: სითხე) გამტარი გზების დახშობა (ზოგჯერ უწოდებენ სმენის მექანიკურ დაქვეითებას). </a:t>
            </a:r>
          </a:p>
          <a:p>
            <a:r>
              <a:rPr lang="ka-GE" sz="4000" dirty="0" smtClean="0">
                <a:solidFill>
                  <a:schemeClr val="tx2">
                    <a:lumMod val="90000"/>
                  </a:schemeClr>
                </a:solidFill>
              </a:rPr>
              <a:t>მეორე მხრივ, თუ რაიმე დარღვევაა კოხლეაში, დაზიანებულია სმენის  ნერვი ამას უფრო ხშირად მივყავართ  ნეირეოსენსორულ სმენის დაქვეითებასთან (ეგრეთ წოდებული სმენის ნერვის დაქვეითება). </a:t>
            </a:r>
          </a:p>
          <a:p>
            <a:r>
              <a:rPr lang="ka-GE" sz="4000" dirty="0" smtClean="0">
                <a:solidFill>
                  <a:schemeClr val="tx2">
                    <a:lumMod val="90000"/>
                  </a:schemeClr>
                </a:solidFill>
              </a:rPr>
              <a:t>თუ პაციენტს აქვს ორივე ნეიროსენსორული და გამტარი გზების სმენის დაქვეითება, ამ მდგომარეობას უწოდებენ შერეული სმენის დაქვეითებას.</a:t>
            </a:r>
            <a:endParaRPr lang="en-US" sz="4000" dirty="0" smtClean="0">
              <a:solidFill>
                <a:schemeClr val="tx2">
                  <a:lumMod val="90000"/>
                </a:schemeClr>
              </a:solidFill>
            </a:endParaRPr>
          </a:p>
          <a:p>
            <a:endParaRPr lang="en-US" dirty="0"/>
          </a:p>
        </p:txBody>
      </p:sp>
      <p:sp>
        <p:nvSpPr>
          <p:cNvPr id="2" name="Title 1"/>
          <p:cNvSpPr>
            <a:spLocks noGrp="1"/>
          </p:cNvSpPr>
          <p:nvPr>
            <p:ph type="title"/>
          </p:nvPr>
        </p:nvSpPr>
        <p:spPr>
          <a:xfrm>
            <a:off x="683568" y="188640"/>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496944" cy="5472608"/>
          </a:xfrm>
        </p:spPr>
        <p:txBody>
          <a:bodyPr>
            <a:normAutofit fontScale="92500" lnSpcReduction="10000"/>
          </a:bodyPr>
          <a:lstStyle/>
          <a:p>
            <a:r>
              <a:rPr lang="ka-GE" dirty="0" smtClean="0">
                <a:solidFill>
                  <a:schemeClr val="tx2">
                    <a:lumMod val="90000"/>
                  </a:schemeClr>
                </a:solidFill>
              </a:rPr>
              <a:t>ზოგადად, ბგერა შეგვიძლია სიხშირით და ძალით დავახასიათოთ.</a:t>
            </a:r>
          </a:p>
          <a:p>
            <a:r>
              <a:rPr lang="ka-GE" dirty="0" smtClean="0">
                <a:solidFill>
                  <a:schemeClr val="tx2">
                    <a:lumMod val="90000"/>
                  </a:schemeClr>
                </a:solidFill>
              </a:rPr>
              <a:t> სიხშირე ბგერის სიმაღლეს განსაზღვრავს (ბოხ ხმას უფრო დაბალი სიხშირე აქვს, წვრილს კი </a:t>
            </a:r>
            <a:r>
              <a:rPr lang="en-US" dirty="0" smtClean="0">
                <a:solidFill>
                  <a:schemeClr val="tx2">
                    <a:lumMod val="90000"/>
                  </a:schemeClr>
                </a:solidFill>
              </a:rPr>
              <a:t>- </a:t>
            </a:r>
            <a:r>
              <a:rPr lang="ka-GE" dirty="0" smtClean="0">
                <a:solidFill>
                  <a:schemeClr val="tx2">
                    <a:lumMod val="90000"/>
                  </a:schemeClr>
                </a:solidFill>
              </a:rPr>
              <a:t>უფრო მაღალი) და ჰერცებით იზომება, ძალა კი ბგერის ხმამაღლობას და დეციბელებით გამოისახება. </a:t>
            </a:r>
          </a:p>
          <a:p>
            <a:r>
              <a:rPr lang="ka-GE" dirty="0" smtClean="0">
                <a:solidFill>
                  <a:schemeClr val="tx2">
                    <a:lumMod val="90000"/>
                  </a:schemeClr>
                </a:solidFill>
              </a:rPr>
              <a:t>ოდნავ გასაგონი, ბუზის გაფრენის ან სუსტი სიოს ხმის ძალა 0 დბ-ა,</a:t>
            </a:r>
          </a:p>
          <a:p>
            <a:r>
              <a:rPr lang="ka-GE" dirty="0" smtClean="0">
                <a:solidFill>
                  <a:schemeClr val="tx2">
                    <a:lumMod val="90000"/>
                  </a:schemeClr>
                </a:solidFill>
              </a:rPr>
              <a:t> ჩურჩულისა – 30 დბ, </a:t>
            </a:r>
          </a:p>
          <a:p>
            <a:r>
              <a:rPr lang="ka-GE" dirty="0" smtClean="0">
                <a:solidFill>
                  <a:schemeClr val="tx2">
                    <a:lumMod val="90000"/>
                  </a:schemeClr>
                </a:solidFill>
              </a:rPr>
              <a:t>ჩვეულებრივი საუბრისა – 60 დბ, </a:t>
            </a:r>
          </a:p>
          <a:p>
            <a:r>
              <a:rPr lang="ka-GE" dirty="0" smtClean="0">
                <a:solidFill>
                  <a:schemeClr val="tx2">
                    <a:lumMod val="90000"/>
                  </a:schemeClr>
                </a:solidFill>
              </a:rPr>
              <a:t>ავტომატური ხერხისა, ბურღისა, თოვლმავალისა – 100 დბ, </a:t>
            </a:r>
          </a:p>
          <a:p>
            <a:r>
              <a:rPr lang="ka-GE" dirty="0" smtClean="0">
                <a:solidFill>
                  <a:schemeClr val="tx2">
                    <a:lumMod val="90000"/>
                  </a:schemeClr>
                </a:solidFill>
              </a:rPr>
              <a:t>ზოგიერთი როკკონცერტისა – 110 დბ,</a:t>
            </a:r>
          </a:p>
          <a:p>
            <a:r>
              <a:rPr lang="ka-GE" dirty="0" smtClean="0">
                <a:solidFill>
                  <a:schemeClr val="tx2">
                    <a:lumMod val="90000"/>
                  </a:schemeClr>
                </a:solidFill>
              </a:rPr>
              <a:t> თოფის გასროლისა – 149 დბ.</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827584" y="188640"/>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84784"/>
            <a:ext cx="7772400" cy="5040560"/>
          </a:xfrm>
        </p:spPr>
        <p:txBody>
          <a:bodyPr>
            <a:normAutofit/>
          </a:bodyPr>
          <a:lstStyle/>
          <a:p>
            <a:r>
              <a:rPr lang="ka-GE" dirty="0" smtClean="0">
                <a:solidFill>
                  <a:schemeClr val="tx2">
                    <a:lumMod val="90000"/>
                  </a:schemeClr>
                </a:solidFill>
              </a:rPr>
              <a:t>აუდიომეტრია ადგენს სხვადასხვა სიხშირის (125-დან 8000 ჰერცამდე) ბგერების მგრძნობელობის ზღურბლს, ანუ მინიმალურ ძალას, რომელიც კონკრეტულ ადამიანს ესმის. ბუნებრივია, რაც უფრო დაბალია ეს მაჩვენებლები, მით უკეთესი სმენა აქვს გამოსაკვლევ პირს. </a:t>
            </a:r>
          </a:p>
          <a:p>
            <a:r>
              <a:rPr lang="ka-GE" dirty="0" smtClean="0">
                <a:solidFill>
                  <a:schemeClr val="tx2">
                    <a:lumMod val="90000"/>
                  </a:schemeClr>
                </a:solidFill>
              </a:rPr>
              <a:t>ნორმად 0-იდან 25 დბ-მდე მაჩვენებელი ითვლება.</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971600" y="188640"/>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24744"/>
            <a:ext cx="8280920" cy="5472608"/>
          </a:xfrm>
        </p:spPr>
        <p:txBody>
          <a:bodyPr/>
          <a:lstStyle/>
          <a:p>
            <a:pPr lvl="0">
              <a:buNone/>
            </a:pPr>
            <a:r>
              <a:rPr lang="en-US" b="1" dirty="0" smtClean="0">
                <a:solidFill>
                  <a:schemeClr val="tx2">
                    <a:lumMod val="90000"/>
                  </a:schemeClr>
                </a:solidFill>
              </a:rPr>
              <a:t>A - </a:t>
            </a:r>
            <a:r>
              <a:rPr lang="en-US" b="1" dirty="0" err="1" smtClean="0">
                <a:solidFill>
                  <a:schemeClr val="tx2">
                    <a:lumMod val="90000"/>
                  </a:schemeClr>
                </a:solidFill>
              </a:rPr>
              <a:t>თანდაყოლილი</a:t>
            </a:r>
            <a:r>
              <a:rPr lang="en-US" b="1" dirty="0" smtClean="0">
                <a:solidFill>
                  <a:schemeClr val="tx2">
                    <a:lumMod val="90000"/>
                  </a:schemeClr>
                </a:solidFill>
              </a:rPr>
              <a:t> </a:t>
            </a:r>
            <a:r>
              <a:rPr lang="en-US" b="1" dirty="0" err="1" smtClean="0">
                <a:solidFill>
                  <a:schemeClr val="tx2">
                    <a:lumMod val="90000"/>
                  </a:schemeClr>
                </a:solidFill>
              </a:rPr>
              <a:t>ფაქტორები</a:t>
            </a:r>
            <a:endParaRPr lang="en-US" dirty="0" smtClean="0">
              <a:solidFill>
                <a:schemeClr val="tx2">
                  <a:lumMod val="90000"/>
                </a:schemeClr>
              </a:solidFill>
            </a:endParaRPr>
          </a:p>
          <a:p>
            <a:pPr lvl="0"/>
            <a:endParaRPr lang="ka-GE" dirty="0" smtClean="0">
              <a:solidFill>
                <a:schemeClr val="tx2">
                  <a:lumMod val="90000"/>
                </a:schemeClr>
              </a:solidFill>
            </a:endParaRPr>
          </a:p>
          <a:p>
            <a:pPr lvl="0"/>
            <a:r>
              <a:rPr lang="ka-GE" dirty="0" smtClean="0">
                <a:solidFill>
                  <a:schemeClr val="tx2">
                    <a:lumMod val="90000"/>
                  </a:schemeClr>
                </a:solidFill>
              </a:rPr>
              <a:t>ორსულობის დროს ვირუსული ინფექცია, მაგ.: წითურა</a:t>
            </a:r>
            <a:endParaRPr lang="en-US" dirty="0" smtClean="0">
              <a:solidFill>
                <a:schemeClr val="tx2">
                  <a:lumMod val="90000"/>
                </a:schemeClr>
              </a:solidFill>
            </a:endParaRPr>
          </a:p>
          <a:p>
            <a:pPr lvl="0"/>
            <a:r>
              <a:rPr lang="ka-GE" dirty="0" smtClean="0">
                <a:solidFill>
                  <a:schemeClr val="tx2">
                    <a:lumMod val="90000"/>
                  </a:schemeClr>
                </a:solidFill>
              </a:rPr>
              <a:t>მემკვიდრეობა</a:t>
            </a:r>
            <a:endParaRPr lang="en-US" dirty="0" smtClean="0">
              <a:solidFill>
                <a:schemeClr val="tx2">
                  <a:lumMod val="90000"/>
                </a:schemeClr>
              </a:solidFill>
            </a:endParaRPr>
          </a:p>
          <a:p>
            <a:pPr lvl="0"/>
            <a:r>
              <a:rPr lang="ka-GE" dirty="0" smtClean="0">
                <a:solidFill>
                  <a:schemeClr val="tx2">
                    <a:lumMod val="90000"/>
                  </a:schemeClr>
                </a:solidFill>
              </a:rPr>
              <a:t>თანდაყოლილი დეფექტები, როგორებიცაა – ყურის, ცხვირის ან ყელის ანომალიები</a:t>
            </a:r>
            <a:endParaRPr lang="en-US" dirty="0" smtClean="0">
              <a:solidFill>
                <a:schemeClr val="tx2">
                  <a:lumMod val="90000"/>
                </a:schemeClr>
              </a:solidFill>
            </a:endParaRPr>
          </a:p>
          <a:p>
            <a:pPr lvl="0"/>
            <a:r>
              <a:rPr lang="ka-GE" dirty="0" smtClean="0">
                <a:solidFill>
                  <a:schemeClr val="tx2">
                    <a:lumMod val="90000"/>
                  </a:schemeClr>
                </a:solidFill>
              </a:rPr>
              <a:t>ნაადრევი მშობიარობა, ასფიქსია, მომატებული ბილირუბინი და სხვ.</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სმენის დაქვეითების მიზეზები</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24744"/>
            <a:ext cx="8136904" cy="5544616"/>
          </a:xfrm>
        </p:spPr>
        <p:txBody>
          <a:bodyPr>
            <a:normAutofit/>
          </a:bodyPr>
          <a:lstStyle/>
          <a:p>
            <a:pPr lvl="0">
              <a:buNone/>
            </a:pPr>
            <a:r>
              <a:rPr lang="ka-GE" b="1" dirty="0" smtClean="0">
                <a:solidFill>
                  <a:schemeClr val="tx2">
                    <a:lumMod val="90000"/>
                  </a:schemeClr>
                </a:solidFill>
              </a:rPr>
              <a:t>	</a:t>
            </a:r>
            <a:r>
              <a:rPr lang="en-US" b="1" dirty="0" smtClean="0">
                <a:solidFill>
                  <a:schemeClr val="tx2">
                    <a:lumMod val="90000"/>
                  </a:schemeClr>
                </a:solidFill>
              </a:rPr>
              <a:t>B - </a:t>
            </a:r>
            <a:r>
              <a:rPr lang="ka-GE" b="1" dirty="0" smtClean="0">
                <a:solidFill>
                  <a:schemeClr val="tx2">
                    <a:lumMod val="90000"/>
                  </a:schemeClr>
                </a:solidFill>
              </a:rPr>
              <a:t>შეძენილი ფაქტორები</a:t>
            </a:r>
            <a:endParaRPr lang="en-US" b="1" dirty="0" smtClean="0">
              <a:solidFill>
                <a:schemeClr val="tx2">
                  <a:lumMod val="90000"/>
                </a:schemeClr>
              </a:solidFill>
            </a:endParaRPr>
          </a:p>
          <a:p>
            <a:pPr lvl="0"/>
            <a:r>
              <a:rPr lang="ka-GE" dirty="0" smtClean="0">
                <a:solidFill>
                  <a:schemeClr val="tx2">
                    <a:lumMod val="90000"/>
                  </a:schemeClr>
                </a:solidFill>
              </a:rPr>
              <a:t>დაფის აპკის პერფორაცია</a:t>
            </a:r>
            <a:endParaRPr lang="en-US" dirty="0" smtClean="0">
              <a:solidFill>
                <a:schemeClr val="tx2">
                  <a:lumMod val="90000"/>
                </a:schemeClr>
              </a:solidFill>
            </a:endParaRPr>
          </a:p>
          <a:p>
            <a:pPr lvl="0"/>
            <a:r>
              <a:rPr lang="ka-GE" dirty="0" smtClean="0">
                <a:solidFill>
                  <a:schemeClr val="tx2">
                    <a:lumMod val="90000"/>
                  </a:schemeClr>
                </a:solidFill>
              </a:rPr>
              <a:t>ჭარბი გოგირდი</a:t>
            </a:r>
            <a:endParaRPr lang="en-US" dirty="0" smtClean="0">
              <a:solidFill>
                <a:schemeClr val="tx2">
                  <a:lumMod val="90000"/>
                </a:schemeClr>
              </a:solidFill>
            </a:endParaRPr>
          </a:p>
          <a:p>
            <a:pPr lvl="0"/>
            <a:r>
              <a:rPr lang="ka-GE" dirty="0" smtClean="0">
                <a:solidFill>
                  <a:schemeClr val="tx2">
                    <a:lumMod val="90000"/>
                  </a:schemeClr>
                </a:solidFill>
              </a:rPr>
              <a:t>შუა ყურის ინფექცია</a:t>
            </a:r>
            <a:endParaRPr lang="en-US" dirty="0" smtClean="0">
              <a:solidFill>
                <a:schemeClr val="tx2">
                  <a:lumMod val="90000"/>
                </a:schemeClr>
              </a:solidFill>
            </a:endParaRPr>
          </a:p>
          <a:p>
            <a:pPr lvl="0"/>
            <a:r>
              <a:rPr lang="ka-GE" dirty="0" smtClean="0">
                <a:solidFill>
                  <a:schemeClr val="tx2">
                    <a:lumMod val="90000"/>
                  </a:schemeClr>
                </a:solidFill>
              </a:rPr>
              <a:t>ოტოსკლეროზი და სასმენი ჯაჭვის მთლიანობის დარღვევა</a:t>
            </a:r>
            <a:endParaRPr lang="en-US" dirty="0" smtClean="0">
              <a:solidFill>
                <a:schemeClr val="tx2">
                  <a:lumMod val="90000"/>
                </a:schemeClr>
              </a:solidFill>
            </a:endParaRPr>
          </a:p>
          <a:p>
            <a:pPr lvl="0"/>
            <a:r>
              <a:rPr lang="ka-GE" dirty="0" smtClean="0">
                <a:solidFill>
                  <a:schemeClr val="tx2">
                    <a:lumMod val="90000"/>
                  </a:schemeClr>
                </a:solidFill>
              </a:rPr>
              <a:t>ბავშვთა დაავადებები, როგორებიცაა – წითელა და მენინგიტი</a:t>
            </a:r>
            <a:endParaRPr lang="en-US" dirty="0" smtClean="0">
              <a:solidFill>
                <a:schemeClr val="tx2">
                  <a:lumMod val="90000"/>
                </a:schemeClr>
              </a:solidFill>
            </a:endParaRPr>
          </a:p>
          <a:p>
            <a:pPr lvl="0"/>
            <a:r>
              <a:rPr lang="ka-GE" dirty="0" smtClean="0">
                <a:solidFill>
                  <a:schemeClr val="tx2">
                    <a:lumMod val="90000"/>
                  </a:schemeClr>
                </a:solidFill>
              </a:rPr>
              <a:t>თავის ან ყურის ტრავმა</a:t>
            </a:r>
            <a:endParaRPr lang="en-US" dirty="0" smtClean="0">
              <a:solidFill>
                <a:schemeClr val="tx2">
                  <a:lumMod val="90000"/>
                </a:schemeClr>
              </a:solidFill>
            </a:endParaRPr>
          </a:p>
          <a:p>
            <a:pPr lvl="0"/>
            <a:r>
              <a:rPr lang="ka-GE" dirty="0" smtClean="0">
                <a:solidFill>
                  <a:schemeClr val="tx2">
                    <a:lumMod val="90000"/>
                  </a:schemeClr>
                </a:solidFill>
              </a:rPr>
              <a:t>ხმაურის ხანგრძლივი ზემოქმედება</a:t>
            </a:r>
            <a:endParaRPr lang="en-US" dirty="0" smtClean="0">
              <a:solidFill>
                <a:schemeClr val="tx2">
                  <a:lumMod val="90000"/>
                </a:schemeClr>
              </a:solidFill>
            </a:endParaRPr>
          </a:p>
          <a:p>
            <a:pPr lvl="0"/>
            <a:r>
              <a:rPr lang="ka-GE" dirty="0" smtClean="0">
                <a:solidFill>
                  <a:schemeClr val="tx2">
                    <a:lumMod val="90000"/>
                  </a:schemeClr>
                </a:solidFill>
              </a:rPr>
              <a:t>მედიკამენტი, რომელმაც შეიძლება გამოიწვიოს სმენის დაქვეითება.</a:t>
            </a:r>
            <a:endParaRPr lang="en-US" dirty="0" smtClean="0">
              <a:solidFill>
                <a:schemeClr val="tx2">
                  <a:lumMod val="90000"/>
                </a:schemeClr>
              </a:solidFill>
            </a:endParaRPr>
          </a:p>
          <a:p>
            <a:pPr lvl="0"/>
            <a:endParaRPr lang="en-US" dirty="0" smtClean="0">
              <a:solidFill>
                <a:schemeClr val="tx2">
                  <a:lumMod val="90000"/>
                </a:schemeClr>
              </a:solidFill>
            </a:endParaRPr>
          </a:p>
          <a:p>
            <a:endParaRPr lang="en-US" b="1"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lstStyle/>
          <a:p>
            <a:pPr algn="ctr"/>
            <a:r>
              <a:rPr lang="ka-GE" sz="3200" b="1" dirty="0" smtClean="0">
                <a:solidFill>
                  <a:schemeClr val="tx2">
                    <a:lumMod val="50000"/>
                  </a:schemeClr>
                </a:solidFill>
              </a:rPr>
              <a:t>სმენის დაქვეითების მიზეზები</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412776"/>
            <a:ext cx="8280920" cy="5256584"/>
          </a:xfrm>
        </p:spPr>
        <p:txBody>
          <a:bodyPr>
            <a:normAutofit/>
          </a:bodyPr>
          <a:lstStyle/>
          <a:p>
            <a:r>
              <a:rPr lang="en-US" dirty="0" smtClean="0"/>
              <a:t> </a:t>
            </a:r>
            <a:r>
              <a:rPr lang="ka-GE" dirty="0" smtClean="0">
                <a:solidFill>
                  <a:schemeClr val="tx2">
                    <a:lumMod val="90000"/>
                  </a:schemeClr>
                </a:solidFill>
              </a:rPr>
              <a:t>სმენის ორგანოს ფუნქციის დარღვევა აღინიშნება ორივე ტიპის დიაბეტის დროს (ტიპი1 და ტიპი2). ეს დარღვევები შეიძლება შეფასდეს </a:t>
            </a:r>
            <a:r>
              <a:rPr lang="ka-GE" b="1" dirty="0" smtClean="0">
                <a:solidFill>
                  <a:schemeClr val="tx2">
                    <a:lumMod val="90000"/>
                  </a:schemeClr>
                </a:solidFill>
              </a:rPr>
              <a:t>დაბალი ტონის აუდიომეტრით </a:t>
            </a:r>
            <a:r>
              <a:rPr lang="ka-GE" dirty="0" smtClean="0">
                <a:solidFill>
                  <a:schemeClr val="tx2">
                    <a:lumMod val="90000"/>
                  </a:schemeClr>
                </a:solidFill>
              </a:rPr>
              <a:t>(</a:t>
            </a:r>
            <a:r>
              <a:rPr lang="ka-GE" b="1" dirty="0" smtClean="0">
                <a:solidFill>
                  <a:schemeClr val="tx2">
                    <a:lumMod val="90000"/>
                  </a:schemeClr>
                </a:solidFill>
              </a:rPr>
              <a:t>PTA</a:t>
            </a:r>
            <a:r>
              <a:rPr lang="ka-GE" dirty="0" smtClean="0">
                <a:solidFill>
                  <a:schemeClr val="tx2">
                    <a:lumMod val="90000"/>
                  </a:schemeClr>
                </a:solidFill>
              </a:rPr>
              <a:t>), რომელიც სრულად ასახავს სასმენი ორგანოს ფუნქციას, </a:t>
            </a:r>
            <a:r>
              <a:rPr lang="ka-GE" b="1" dirty="0" smtClean="0">
                <a:solidFill>
                  <a:schemeClr val="tx2">
                    <a:lumMod val="90000"/>
                  </a:schemeClr>
                </a:solidFill>
              </a:rPr>
              <a:t>ოტოაკუსტიკური ემისია(OAE</a:t>
            </a:r>
            <a:r>
              <a:rPr lang="ka-GE" dirty="0" smtClean="0">
                <a:solidFill>
                  <a:schemeClr val="tx2">
                    <a:lumMod val="90000"/>
                  </a:schemeClr>
                </a:solidFill>
              </a:rPr>
              <a:t>), რომელიც განსაზღვრავს კოხლეარული მიკრომექანიკის სტატუსს და </a:t>
            </a:r>
            <a:r>
              <a:rPr lang="ka-GE" b="1" dirty="0" smtClean="0">
                <a:solidFill>
                  <a:schemeClr val="tx2">
                    <a:lumMod val="90000"/>
                  </a:schemeClr>
                </a:solidFill>
              </a:rPr>
              <a:t>ტვინის ღეროს პასუხი </a:t>
            </a:r>
            <a:r>
              <a:rPr lang="ka-GE" dirty="0" smtClean="0">
                <a:solidFill>
                  <a:schemeClr val="tx2">
                    <a:lumMod val="90000"/>
                  </a:schemeClr>
                </a:solidFill>
              </a:rPr>
              <a:t>(</a:t>
            </a:r>
            <a:r>
              <a:rPr lang="ka-GE" b="1" dirty="0" smtClean="0">
                <a:solidFill>
                  <a:schemeClr val="tx2">
                    <a:lumMod val="90000"/>
                  </a:schemeClr>
                </a:solidFill>
              </a:rPr>
              <a:t>ABR</a:t>
            </a:r>
            <a:r>
              <a:rPr lang="ka-GE" dirty="0" smtClean="0">
                <a:solidFill>
                  <a:schemeClr val="tx2">
                    <a:lumMod val="90000"/>
                  </a:schemeClr>
                </a:solidFill>
              </a:rPr>
              <a:t>), რომელიც საზღვრავს ფუნქციას რეტროკოხლეარულ სასმენი გზიდან ტვინის ღეროს დონემდე.</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827584" y="260648"/>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676456" cy="5805264"/>
          </a:xfrm>
        </p:spPr>
        <p:txBody>
          <a:bodyPr>
            <a:normAutofit/>
          </a:bodyPr>
          <a:lstStyle/>
          <a:p>
            <a:r>
              <a:rPr lang="ka-GE" dirty="0" smtClean="0">
                <a:solidFill>
                  <a:schemeClr val="tx2">
                    <a:lumMod val="90000"/>
                  </a:schemeClr>
                </a:solidFill>
              </a:rPr>
              <a:t>დიაბეტსა და სმენის ფუნქციას შორის კავშირის კვლევებს  ხანგრძლივი ისტორია აქვს. </a:t>
            </a:r>
            <a:endParaRPr lang="en-US" dirty="0" smtClean="0">
              <a:solidFill>
                <a:schemeClr val="tx2">
                  <a:lumMod val="90000"/>
                </a:schemeClr>
              </a:solidFill>
            </a:endParaRPr>
          </a:p>
          <a:p>
            <a:r>
              <a:rPr lang="ka-GE" dirty="0" smtClean="0">
                <a:solidFill>
                  <a:schemeClr val="tx2">
                    <a:lumMod val="90000"/>
                  </a:schemeClr>
                </a:solidFill>
              </a:rPr>
              <a:t>ეპიდემიოლოგიური მონაცემები მიუთითებს, რომ ორივე – ტიპი1 და ტიპი2 შაქრიანი დიაბეტი დაკავშირებულია სმენის ორგანოს დისფუნქიასთან.  სმენის დარღვევები დაფიქსირდა ყველა აუდიოლოგიურ შეფასებებში: PTA, OAE და ABR დროს.  ეს მიუთითებს ჩართულობაზე, როგორც პერიფერიულის, ისე ცენტრალური სასმენი სისტემის ნაწილისა, დიაბეტის დროს კლინიკური სურათი გვიჩვენებს, რომ ხდება ნეიროსენსორული სმენის დაქვეითება.</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სმენის ფუნქცია დიაბეტის დროს</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980728"/>
            <a:ext cx="8280920" cy="5544616"/>
          </a:xfrm>
        </p:spPr>
        <p:txBody>
          <a:bodyPr>
            <a:normAutofit/>
          </a:bodyPr>
          <a:lstStyle/>
          <a:p>
            <a:endParaRPr lang="en-US" dirty="0" smtClean="0">
              <a:solidFill>
                <a:schemeClr val="tx2">
                  <a:lumMod val="90000"/>
                </a:schemeClr>
              </a:solidFill>
            </a:endParaRPr>
          </a:p>
          <a:p>
            <a:r>
              <a:rPr lang="ka-GE" dirty="0" smtClean="0">
                <a:solidFill>
                  <a:schemeClr val="tx2">
                    <a:lumMod val="90000"/>
                  </a:schemeClr>
                </a:solidFill>
              </a:rPr>
              <a:t>დაბალი ბგერის აუდიომეტრია განსაზღვრავს სმენის ბარიერს, ანუ ყველაზე სუსტი ხმის მოსმენა იმ პირებში, რომლებიც არიან ფართო სპექტრის მასშტაბის სიხშირეზე.  შედეგები აისახება როგორც აუდიოგრამაზე, ისე იმ გრაფაში, სადაც წარმოდგენილია სმენის ბარიერის ფუნქციის სიხშირე. ეს გამოკვლევა ასახავს სმენის ორგანოს ფუნქციას, როგორც მის პერიფერიულ, ისე ცენტრალურ ნაწილებს. </a:t>
            </a:r>
            <a:endParaRPr lang="en-US"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დაბალი ტონის აუდიომეტრია</a:t>
            </a:r>
            <a:r>
              <a:rPr lang="en-US" sz="3200" b="1" dirty="0" smtClean="0">
                <a:solidFill>
                  <a:schemeClr val="tx2">
                    <a:lumMod val="50000"/>
                  </a:schemeClr>
                </a:solidFill>
              </a:rPr>
              <a:t>-</a:t>
            </a:r>
            <a:r>
              <a:rPr lang="ka-GE" sz="3200" b="1" dirty="0" smtClean="0">
                <a:solidFill>
                  <a:schemeClr val="tx2">
                    <a:lumMod val="50000"/>
                  </a:schemeClr>
                </a:solidFill>
              </a:rPr>
              <a:t>PTA</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0822559_10152893899949730_1940280340_n.jpg"/>
          <p:cNvPicPr>
            <a:picLocks noGrp="1" noChangeAspect="1"/>
          </p:cNvPicPr>
          <p:nvPr>
            <p:ph idx="1"/>
          </p:nvPr>
        </p:nvPicPr>
        <p:blipFill>
          <a:blip r:embed="rId2" cstate="print"/>
          <a:stretch>
            <a:fillRect/>
          </a:stretch>
        </p:blipFill>
        <p:spPr>
          <a:xfrm>
            <a:off x="742183" y="1484784"/>
            <a:ext cx="8011207" cy="3960440"/>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24744"/>
            <a:ext cx="8136904" cy="5472608"/>
          </a:xfrm>
        </p:spPr>
        <p:txBody>
          <a:bodyPr>
            <a:normAutofit lnSpcReduction="10000"/>
          </a:bodyPr>
          <a:lstStyle/>
          <a:p>
            <a:endParaRPr lang="en-US" dirty="0" smtClean="0">
              <a:solidFill>
                <a:schemeClr val="tx2">
                  <a:lumMod val="90000"/>
                </a:schemeClr>
              </a:solidFill>
            </a:endParaRPr>
          </a:p>
          <a:p>
            <a:r>
              <a:rPr lang="ka-GE" dirty="0" smtClean="0">
                <a:solidFill>
                  <a:schemeClr val="tx2">
                    <a:lumMod val="90000"/>
                  </a:schemeClr>
                </a:solidFill>
              </a:rPr>
              <a:t>PTA-სი დარღვევები იქნა ნანახი ბავშვებში, მოზარდებსა და ახალგაზრდა შაქრიანი დიაბეტი ტ1-ით დაავადებულ პირებში. ამ ჯგუფში სმენის დაქვეითება ჩვეულებრივ არის სუბკლინიკური, სმენის ბარიერი ოდნავ მომატებულია. შაქრიანი დიაბეტი ტ2-ის დროს 2–ჯერ უფრო მეტია რისკი სმენის დაქვეითების განვითარებისა. ამ შემთხვევაში სმენითი ბარიერის განსხვავებები შესაძლებელია იხილოთ მთელი სპექტრის სიხშირეზე, თუმცა ამ ჯგუფში უფრო მეტად გამოხატულია მაღალ სიხშირეზე.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p:txBody>
          <a:bodyPr/>
          <a:lstStyle/>
          <a:p>
            <a:pPr algn="ctr"/>
            <a:r>
              <a:rPr lang="ka-GE" sz="3200" b="1" dirty="0" smtClean="0">
                <a:solidFill>
                  <a:schemeClr val="tx2">
                    <a:lumMod val="50000"/>
                  </a:schemeClr>
                </a:solidFill>
              </a:rPr>
              <a:t>დაბალი ტონის აუდიომეტრია</a:t>
            </a:r>
            <a:r>
              <a:rPr lang="en-US" sz="3200" b="1" dirty="0" smtClean="0">
                <a:solidFill>
                  <a:schemeClr val="tx2">
                    <a:lumMod val="50000"/>
                  </a:schemeClr>
                </a:solidFill>
              </a:rPr>
              <a:t>-</a:t>
            </a:r>
            <a:r>
              <a:rPr lang="ka-GE" sz="3200" b="1" dirty="0" smtClean="0">
                <a:solidFill>
                  <a:schemeClr val="tx2">
                    <a:lumMod val="50000"/>
                  </a:schemeClr>
                </a:solidFill>
              </a:rPr>
              <a:t>PTA</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xfrm>
            <a:off x="457200" y="1268760"/>
            <a:ext cx="8229600" cy="5184576"/>
          </a:xfrm>
        </p:spPr>
        <p:txBody>
          <a:bodyPr>
            <a:normAutofit/>
          </a:bodyPr>
          <a:lstStyle/>
          <a:p>
            <a:pPr algn="ctr"/>
            <a:endParaRPr lang="ka-GE" b="1" dirty="0" smtClean="0">
              <a:solidFill>
                <a:schemeClr val="tx2"/>
              </a:solidFill>
            </a:endParaRPr>
          </a:p>
          <a:p>
            <a:pPr>
              <a:buNone/>
            </a:pPr>
            <a:r>
              <a:rPr lang="ka-GE" dirty="0" smtClean="0">
                <a:solidFill>
                  <a:schemeClr val="tx2"/>
                </a:solidFill>
              </a:rPr>
              <a:t>		სმენა სოციალური კომუნიკაციის ერთ</a:t>
            </a:r>
            <a:r>
              <a:rPr lang="en-US" dirty="0" smtClean="0">
                <a:solidFill>
                  <a:schemeClr val="tx2"/>
                </a:solidFill>
              </a:rPr>
              <a:t>-</a:t>
            </a:r>
            <a:r>
              <a:rPr lang="ka-GE" dirty="0" smtClean="0">
                <a:solidFill>
                  <a:schemeClr val="tx2"/>
                </a:solidFill>
              </a:rPr>
              <a:t>ერთი უმნიშვნელოვანესი საშუალებაა. მისი ფუნქციის დაქვეითება იწვევს ადამიანის სოციალური და ემოციური მდგომარეობის მკვეთრ გაუარესებას.</a:t>
            </a:r>
            <a:endParaRPr lang="en-US" dirty="0" smtClean="0">
              <a:solidFill>
                <a:schemeClr val="tx2"/>
              </a:solidFill>
            </a:endParaRPr>
          </a:p>
          <a:p>
            <a:pPr>
              <a:buNone/>
            </a:pPr>
            <a:r>
              <a:rPr lang="ka-GE" dirty="0" smtClean="0">
                <a:solidFill>
                  <a:schemeClr val="tx2"/>
                </a:solidFill>
              </a:rPr>
              <a:t> </a:t>
            </a:r>
          </a:p>
          <a:p>
            <a:pPr>
              <a:buNone/>
            </a:pPr>
            <a:r>
              <a:rPr lang="ka-GE" dirty="0" smtClean="0">
                <a:solidFill>
                  <a:schemeClr val="tx2"/>
                </a:solidFill>
              </a:rPr>
              <a:t>		სმენა ეს არის ხმის აღქმის შესაძლებლობა. სმენის დაქვეითება შეიძლება იყოს ცალმხრივი ან ორმხრივი.</a:t>
            </a:r>
            <a:endParaRPr lang="en-US" dirty="0" smtClean="0">
              <a:solidFill>
                <a:schemeClr val="tx2"/>
              </a:solidFill>
            </a:endParaRPr>
          </a:p>
          <a:p>
            <a:endParaRPr lang="en-US" dirty="0">
              <a:solidFill>
                <a:schemeClr val="tx2"/>
              </a:solidFill>
            </a:endParaRPr>
          </a:p>
        </p:txBody>
      </p:sp>
      <p:sp>
        <p:nvSpPr>
          <p:cNvPr id="6" name="Title 5"/>
          <p:cNvSpPr>
            <a:spLocks noGrp="1"/>
          </p:cNvSpPr>
          <p:nvPr>
            <p:ph type="title"/>
          </p:nvPr>
        </p:nvSpPr>
        <p:spPr/>
        <p:txBody>
          <a:bodyPr>
            <a:normAutofit fontScale="90000"/>
          </a:bodyPr>
          <a:lstStyle/>
          <a:p>
            <a:pPr algn="ctr"/>
            <a:r>
              <a:rPr lang="ka-GE" sz="3200" dirty="0" smtClean="0">
                <a:solidFill>
                  <a:schemeClr val="tx2">
                    <a:lumMod val="50000"/>
                  </a:schemeClr>
                </a:solidFill>
              </a:rPr>
              <a:t>სმენის დარღვევები შაქრიანი დიაბეტის დროს</a:t>
            </a:r>
            <a:r>
              <a:rPr lang="en-US" sz="3200" dirty="0" smtClean="0">
                <a:solidFill>
                  <a:schemeClr val="tx2">
                    <a:lumMod val="50000"/>
                  </a:schemeClr>
                </a:solidFill>
              </a:rPr>
              <a:t/>
            </a:r>
            <a:br>
              <a:rPr lang="en-US" sz="3200" dirty="0" smtClean="0">
                <a:solidFill>
                  <a:schemeClr val="tx2">
                    <a:lumMod val="50000"/>
                  </a:schemeClr>
                </a:solidFill>
              </a:rPr>
            </a:b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mena.jpg"/>
          <p:cNvPicPr>
            <a:picLocks noGrp="1" noChangeAspect="1"/>
          </p:cNvPicPr>
          <p:nvPr>
            <p:ph idx="1"/>
          </p:nvPr>
        </p:nvPicPr>
        <p:blipFill>
          <a:blip r:embed="rId2" cstate="print"/>
          <a:stretch>
            <a:fillRect/>
          </a:stretch>
        </p:blipFill>
        <p:spPr>
          <a:xfrm>
            <a:off x="1115616" y="260648"/>
            <a:ext cx="6552728" cy="59130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0"/>
            <a:ext cx="8229600" cy="1052736"/>
          </a:xfrm>
        </p:spPr>
        <p:txBody>
          <a:bodyPr/>
          <a:lstStyle/>
          <a:p>
            <a:pPr algn="ctr"/>
            <a:r>
              <a:rPr lang="ka-GE" sz="3200" b="1" dirty="0" smtClean="0">
                <a:solidFill>
                  <a:schemeClr val="tx2">
                    <a:lumMod val="50000"/>
                  </a:schemeClr>
                </a:solidFill>
              </a:rPr>
              <a:t>ოტოაკუსტიკური ემისია</a:t>
            </a:r>
            <a:r>
              <a:rPr lang="en-US" sz="3200" b="1" dirty="0" smtClean="0">
                <a:solidFill>
                  <a:schemeClr val="tx2">
                    <a:lumMod val="50000"/>
                  </a:schemeClr>
                </a:solidFill>
              </a:rPr>
              <a:t>-</a:t>
            </a:r>
            <a:r>
              <a:rPr lang="ka-GE" sz="3200" b="1" dirty="0" smtClean="0">
                <a:solidFill>
                  <a:schemeClr val="tx2">
                    <a:lumMod val="50000"/>
                  </a:schemeClr>
                </a:solidFill>
              </a:rPr>
              <a:t>OAE</a:t>
            </a:r>
            <a:endParaRPr lang="en-US" sz="3200" dirty="0"/>
          </a:p>
        </p:txBody>
      </p:sp>
      <p:sp>
        <p:nvSpPr>
          <p:cNvPr id="6" name="Text Placeholder 5"/>
          <p:cNvSpPr>
            <a:spLocks noGrp="1"/>
          </p:cNvSpPr>
          <p:nvPr>
            <p:ph type="body" idx="2"/>
          </p:nvPr>
        </p:nvSpPr>
        <p:spPr>
          <a:xfrm>
            <a:off x="539552" y="1412776"/>
            <a:ext cx="3816424" cy="4896544"/>
          </a:xfrm>
        </p:spPr>
        <p:txBody>
          <a:bodyPr>
            <a:normAutofit/>
          </a:bodyPr>
          <a:lstStyle/>
          <a:p>
            <a:pPr algn="l"/>
            <a:r>
              <a:rPr lang="ka-GE" sz="2400" b="1" dirty="0" smtClean="0">
                <a:solidFill>
                  <a:schemeClr val="tx2">
                    <a:lumMod val="90000"/>
                  </a:schemeClr>
                </a:solidFill>
              </a:rPr>
              <a:t>ოტოაკუსტიკური ემისია: ექიმი პატარა მიკროფონს ათავსებს პაციენტის ყურში. მიკროფონი გამოსცემს ხმებს (წკაპუნს ან ტონს), რომელიც ამოწმებს, თუ როგორ აღიქვა ბგერის მიმღებლობა სმენაზე პასუხისმგებელმა ორგანოებმა.</a:t>
            </a:r>
            <a:endParaRPr lang="en-US" sz="2400" b="1" dirty="0" smtClean="0">
              <a:solidFill>
                <a:schemeClr val="tx2">
                  <a:lumMod val="90000"/>
                </a:schemeClr>
              </a:solidFill>
            </a:endParaRPr>
          </a:p>
          <a:p>
            <a:pPr algn="l"/>
            <a:endParaRPr lang="en-US" sz="2400" b="1" dirty="0">
              <a:solidFill>
                <a:schemeClr val="tx2">
                  <a:lumMod val="90000"/>
                </a:schemeClr>
              </a:solidFill>
            </a:endParaRPr>
          </a:p>
        </p:txBody>
      </p:sp>
      <p:pic>
        <p:nvPicPr>
          <p:cNvPr id="7" name="Content Placeholder 6" descr="otoacoustic-bdyjpg.ashx.jpg"/>
          <p:cNvPicPr>
            <a:picLocks noGrp="1" noChangeAspect="1"/>
          </p:cNvPicPr>
          <p:nvPr>
            <p:ph sz="half" idx="1"/>
          </p:nvPr>
        </p:nvPicPr>
        <p:blipFill>
          <a:blip r:embed="rId2" cstate="print"/>
          <a:stretch>
            <a:fillRect/>
          </a:stretch>
        </p:blipFill>
        <p:spPr>
          <a:xfrm>
            <a:off x="5580112" y="1403045"/>
            <a:ext cx="2880320" cy="3394107"/>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6672"/>
            <a:ext cx="7481776" cy="457200"/>
          </a:xfrm>
        </p:spPr>
        <p:txBody>
          <a:bodyPr>
            <a:normAutofit fontScale="90000"/>
          </a:bodyPr>
          <a:lstStyle/>
          <a:p>
            <a:pPr algn="ctr"/>
            <a:r>
              <a:rPr lang="ka-GE" sz="3200" b="1" dirty="0" smtClean="0">
                <a:solidFill>
                  <a:schemeClr val="tx2">
                    <a:lumMod val="50000"/>
                  </a:schemeClr>
                </a:solidFill>
              </a:rPr>
              <a:t>ტვინის ღეროს ხმოვანი პასუხი</a:t>
            </a:r>
            <a:r>
              <a:rPr lang="en-US" sz="3200" b="1" dirty="0" smtClean="0">
                <a:solidFill>
                  <a:schemeClr val="tx2">
                    <a:lumMod val="50000"/>
                  </a:schemeClr>
                </a:solidFill>
              </a:rPr>
              <a:t>-</a:t>
            </a:r>
            <a:r>
              <a:rPr lang="ka-GE" dirty="0" smtClean="0"/>
              <a:t> </a:t>
            </a:r>
            <a:r>
              <a:rPr lang="ka-GE" sz="3200" b="1" dirty="0" smtClean="0">
                <a:solidFill>
                  <a:schemeClr val="tx2">
                    <a:lumMod val="50000"/>
                  </a:schemeClr>
                </a:solidFill>
              </a:rPr>
              <a:t>ABR</a:t>
            </a:r>
            <a:r>
              <a:rPr lang="ka-GE" dirty="0" smtClean="0"/>
              <a:t> </a:t>
            </a:r>
            <a:r>
              <a:rPr lang="en-US" dirty="0" smtClean="0"/>
              <a:t/>
            </a:r>
            <a:br>
              <a:rPr lang="en-US" dirty="0" smtClean="0"/>
            </a:br>
            <a:endParaRPr lang="en-US" dirty="0"/>
          </a:p>
        </p:txBody>
      </p:sp>
      <p:sp>
        <p:nvSpPr>
          <p:cNvPr id="4" name="Text Placeholder 3"/>
          <p:cNvSpPr>
            <a:spLocks noGrp="1"/>
          </p:cNvSpPr>
          <p:nvPr>
            <p:ph type="body" idx="2"/>
          </p:nvPr>
        </p:nvSpPr>
        <p:spPr>
          <a:xfrm>
            <a:off x="685800" y="1340768"/>
            <a:ext cx="3382144" cy="5256584"/>
          </a:xfrm>
        </p:spPr>
        <p:txBody>
          <a:bodyPr>
            <a:noAutofit/>
          </a:bodyPr>
          <a:lstStyle/>
          <a:p>
            <a:pPr algn="l"/>
            <a:r>
              <a:rPr lang="ka-GE" sz="2400" b="1" dirty="0" smtClean="0">
                <a:solidFill>
                  <a:schemeClr val="tx2">
                    <a:lumMod val="90000"/>
                  </a:schemeClr>
                </a:solidFill>
              </a:rPr>
              <a:t>ეს  არის ნევროლოგიური ტესტი. ამისთვის ექიმი სამ პატარა ელექტროდს ათავსებს შუბლის, კისრის და ყურის უკანა არეებში. ელექტროდი უერთდება მოწყობილობას, რომელიც სინჯავს, როგორ რეაგირებს თქვენი პატარას ტვინი ხმოვან სიგნალზე.</a:t>
            </a:r>
            <a:endParaRPr lang="en-US" sz="2400" b="1" dirty="0" smtClean="0">
              <a:solidFill>
                <a:schemeClr val="tx2">
                  <a:lumMod val="90000"/>
                </a:schemeClr>
              </a:solidFill>
            </a:endParaRPr>
          </a:p>
          <a:p>
            <a:pPr algn="l"/>
            <a:endParaRPr lang="en-US" sz="2400" b="1" dirty="0" smtClean="0"/>
          </a:p>
          <a:p>
            <a:pPr algn="l"/>
            <a:endParaRPr lang="en-US" sz="2400" b="1" dirty="0"/>
          </a:p>
        </p:txBody>
      </p:sp>
      <p:pic>
        <p:nvPicPr>
          <p:cNvPr id="5" name="Content Placeholder 4" descr="oae-abr-and-audiometry-250x250.jpg"/>
          <p:cNvPicPr>
            <a:picLocks noGrp="1" noChangeAspect="1"/>
          </p:cNvPicPr>
          <p:nvPr>
            <p:ph sz="half" idx="1"/>
          </p:nvPr>
        </p:nvPicPr>
        <p:blipFill>
          <a:blip r:embed="rId2" cstate="print"/>
          <a:stretch>
            <a:fillRect/>
          </a:stretch>
        </p:blipFill>
        <p:spPr>
          <a:xfrm>
            <a:off x="5220072" y="1628799"/>
            <a:ext cx="3463032" cy="353816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12776"/>
            <a:ext cx="8568952" cy="5184576"/>
          </a:xfrm>
        </p:spPr>
        <p:txBody>
          <a:bodyPr>
            <a:normAutofit lnSpcReduction="10000"/>
          </a:bodyPr>
          <a:lstStyle/>
          <a:p>
            <a:r>
              <a:rPr lang="ka-GE" dirty="0" smtClean="0">
                <a:solidFill>
                  <a:schemeClr val="tx2">
                    <a:lumMod val="90000"/>
                  </a:schemeClr>
                </a:solidFill>
              </a:rPr>
              <a:t>გასულ წელს ჩატარდა კვლევა სმენადაქვეითებულ ტრანსპორტის მუშაკებში. თითოეული პიროვნება გამოკითხულ იქნა სმენასთან დაკავშირებული სხვადასხვა კითხვით, ასევე ჩაუტარდათ ფიზიკური გამოკვლევა, განისაზღვრა სისხლში გლუკოზის დონე და ყურის დათვალიერება/კვლევა.</a:t>
            </a:r>
            <a:endParaRPr lang="en-US" dirty="0" smtClean="0">
              <a:solidFill>
                <a:schemeClr val="tx2">
                  <a:lumMod val="90000"/>
                </a:schemeClr>
              </a:solidFill>
            </a:endParaRPr>
          </a:p>
          <a:p>
            <a:r>
              <a:rPr lang="ka-GE" dirty="0" smtClean="0">
                <a:solidFill>
                  <a:schemeClr val="tx2">
                    <a:lumMod val="90000"/>
                  </a:schemeClr>
                </a:solidFill>
              </a:rPr>
              <a:t>საბოლოოდ, გამოვლინდა  კვლევის შედეგების დადებითი დასკვნები კლინიკურ პარამეტრებსა და სმენასთან დაკავშირებით დასმულ კითხვებს  შორის. კვლევაში არ არის მითითებული  გამოკითხულ დიაბეტიან და ჯანმრთელ პაციენტთა საშუალო ასაკი.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424936" cy="5184576"/>
          </a:xfrm>
        </p:spPr>
        <p:txBody>
          <a:bodyPr>
            <a:normAutofit lnSpcReduction="10000"/>
          </a:bodyPr>
          <a:lstStyle/>
          <a:p>
            <a:r>
              <a:rPr lang="ka-GE" dirty="0" smtClean="0">
                <a:solidFill>
                  <a:schemeClr val="tx2">
                    <a:lumMod val="90000"/>
                  </a:schemeClr>
                </a:solidFill>
              </a:rPr>
              <a:t>სტატისტიკურად მნიშვნელოვანი კლინიკური განსხვავებები დაფიქსირდა შაქრიანი დიაბეტი ტიპი2-ის მქონე პაციენტებსა  და ჯანმრთელ პაციენტებს შორის.  შედეგები შეჯერებულ იქნა, რომლის მიხედვითაც დადგინდა, რომ სმენის დაკარგვა კავშირშია შაქრიანი დიაბეტი ტიპი 2-ის არსებობასთან.</a:t>
            </a:r>
            <a:endParaRPr lang="en-US" dirty="0" smtClean="0">
              <a:solidFill>
                <a:schemeClr val="tx2">
                  <a:lumMod val="90000"/>
                </a:schemeClr>
              </a:solidFill>
            </a:endParaRPr>
          </a:p>
          <a:p>
            <a:r>
              <a:rPr lang="ka-GE" dirty="0" smtClean="0">
                <a:solidFill>
                  <a:schemeClr val="tx2">
                    <a:lumMod val="90000"/>
                  </a:schemeClr>
                </a:solidFill>
              </a:rPr>
              <a:t>კვლევების შედეგად, 1067 პაციენტი დასკრინინგდა, განისაზღვრა როგორც კაპილარული, ისე ვენური გლიკემია უზმოდ. 27 პაციენტს დაუდგინდა შაქრიანი დიაბეტი ტ2 , 1067–იდან  62 ჯანმრთელი აღმოჩნდა.  89–ვე (27+62) პაციენტს სმენა დაქვეითებული აქვს.</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96752"/>
            <a:ext cx="8136904" cy="5256584"/>
          </a:xfrm>
        </p:spPr>
        <p:txBody>
          <a:bodyPr>
            <a:normAutofit/>
          </a:bodyPr>
          <a:lstStyle/>
          <a:p>
            <a:pPr lvl="0"/>
            <a:r>
              <a:rPr lang="ka-GE" dirty="0" smtClean="0">
                <a:solidFill>
                  <a:schemeClr val="tx2">
                    <a:lumMod val="90000"/>
                  </a:schemeClr>
                </a:solidFill>
              </a:rPr>
              <a:t>ჰიპერტენზია</a:t>
            </a:r>
            <a:endParaRPr lang="en-US" dirty="0" smtClean="0">
              <a:solidFill>
                <a:schemeClr val="tx2">
                  <a:lumMod val="90000"/>
                </a:schemeClr>
              </a:solidFill>
            </a:endParaRPr>
          </a:p>
          <a:p>
            <a:pPr lvl="0"/>
            <a:r>
              <a:rPr lang="ka-GE" dirty="0" smtClean="0">
                <a:solidFill>
                  <a:schemeClr val="tx2">
                    <a:lumMod val="90000"/>
                  </a:schemeClr>
                </a:solidFill>
              </a:rPr>
              <a:t>შაქრიანი დიაბეტი</a:t>
            </a:r>
            <a:endParaRPr lang="en-US" dirty="0" smtClean="0">
              <a:solidFill>
                <a:schemeClr val="tx2">
                  <a:lumMod val="90000"/>
                </a:schemeClr>
              </a:solidFill>
            </a:endParaRPr>
          </a:p>
          <a:p>
            <a:pPr lvl="0"/>
            <a:r>
              <a:rPr lang="ka-GE" dirty="0" smtClean="0">
                <a:solidFill>
                  <a:schemeClr val="tx2">
                    <a:lumMod val="90000"/>
                  </a:schemeClr>
                </a:solidFill>
              </a:rPr>
              <a:t>ანამნეზში ბოლო 3 თვის განმავლობაში ოტოტოქსიური მედიკამენტის მოხმარება</a:t>
            </a:r>
            <a:endParaRPr lang="en-US" dirty="0" smtClean="0">
              <a:solidFill>
                <a:schemeClr val="tx2">
                  <a:lumMod val="90000"/>
                </a:schemeClr>
              </a:solidFill>
            </a:endParaRPr>
          </a:p>
          <a:p>
            <a:pPr lvl="0"/>
            <a:r>
              <a:rPr lang="ka-GE" dirty="0" smtClean="0">
                <a:solidFill>
                  <a:schemeClr val="tx2">
                    <a:lumMod val="90000"/>
                  </a:schemeClr>
                </a:solidFill>
              </a:rPr>
              <a:t>წარსულში ყურის ოპერაცია</a:t>
            </a:r>
            <a:endParaRPr lang="en-US" dirty="0" smtClean="0">
              <a:solidFill>
                <a:schemeClr val="tx2">
                  <a:lumMod val="90000"/>
                </a:schemeClr>
              </a:solidFill>
            </a:endParaRPr>
          </a:p>
          <a:p>
            <a:pPr lvl="0"/>
            <a:r>
              <a:rPr lang="ka-GE" dirty="0" smtClean="0">
                <a:solidFill>
                  <a:schemeClr val="tx2">
                    <a:lumMod val="90000"/>
                  </a:schemeClr>
                </a:solidFill>
              </a:rPr>
              <a:t>წარსულში ყურის ინფექცია</a:t>
            </a:r>
            <a:endParaRPr lang="en-US" dirty="0" smtClean="0">
              <a:solidFill>
                <a:schemeClr val="tx2">
                  <a:lumMod val="90000"/>
                </a:schemeClr>
              </a:solidFill>
            </a:endParaRPr>
          </a:p>
          <a:p>
            <a:pPr lvl="0"/>
            <a:r>
              <a:rPr lang="ka-GE" dirty="0" smtClean="0">
                <a:solidFill>
                  <a:schemeClr val="tx2">
                    <a:lumMod val="90000"/>
                  </a:schemeClr>
                </a:solidFill>
              </a:rPr>
              <a:t>ბოლო პერიოდში ცხვირის, ყელის ან ყურის ინფექციის არსებობა</a:t>
            </a:r>
            <a:endParaRPr lang="en-US" dirty="0" smtClean="0">
              <a:solidFill>
                <a:schemeClr val="tx2">
                  <a:lumMod val="90000"/>
                </a:schemeClr>
              </a:solidFill>
            </a:endParaRPr>
          </a:p>
          <a:p>
            <a:pPr lvl="0"/>
            <a:r>
              <a:rPr lang="ka-GE" dirty="0" smtClean="0">
                <a:solidFill>
                  <a:schemeClr val="tx2">
                    <a:lumMod val="90000"/>
                  </a:schemeClr>
                </a:solidFill>
              </a:rPr>
              <a:t>პაციენტებს, რომლებსაც აღენიშნებათ ხმაურით გამოწვეული სმენის დაქვეითება.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188640"/>
            <a:ext cx="7772400" cy="914400"/>
          </a:xfrm>
        </p:spPr>
        <p:txBody>
          <a:bodyPr>
            <a:normAutofit fontScale="90000"/>
          </a:bodyPr>
          <a:lstStyle/>
          <a:p>
            <a:pPr algn="ctr"/>
            <a:r>
              <a:rPr lang="ka-GE" dirty="0" smtClean="0">
                <a:solidFill>
                  <a:schemeClr val="tx2">
                    <a:lumMod val="50000"/>
                  </a:schemeClr>
                </a:solidFill>
              </a:rPr>
              <a:t>გამორციხვის</a:t>
            </a:r>
            <a:r>
              <a:rPr lang="ka-GE" b="1" dirty="0" smtClean="0">
                <a:solidFill>
                  <a:schemeClr val="tx2">
                    <a:lumMod val="50000"/>
                  </a:schemeClr>
                </a:solidFill>
              </a:rPr>
              <a:t> კრიტერიუმები</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556792"/>
            <a:ext cx="8136904" cy="5301208"/>
          </a:xfrm>
        </p:spPr>
        <p:txBody>
          <a:bodyPr/>
          <a:lstStyle/>
          <a:p>
            <a:pPr lvl="0"/>
            <a:endParaRPr lang="en-US" dirty="0" smtClean="0">
              <a:solidFill>
                <a:schemeClr val="tx2">
                  <a:lumMod val="90000"/>
                </a:schemeClr>
              </a:solidFill>
            </a:endParaRPr>
          </a:p>
          <a:p>
            <a:pPr lvl="0"/>
            <a:r>
              <a:rPr lang="ka-GE" dirty="0" smtClean="0">
                <a:solidFill>
                  <a:schemeClr val="tx2">
                    <a:lumMod val="90000"/>
                  </a:schemeClr>
                </a:solidFill>
              </a:rPr>
              <a:t>მოწევა</a:t>
            </a:r>
            <a:endParaRPr lang="en-US" dirty="0" smtClean="0">
              <a:solidFill>
                <a:schemeClr val="tx2">
                  <a:lumMod val="90000"/>
                </a:schemeClr>
              </a:solidFill>
            </a:endParaRPr>
          </a:p>
          <a:p>
            <a:pPr lvl="0"/>
            <a:r>
              <a:rPr lang="ka-GE" dirty="0" smtClean="0">
                <a:solidFill>
                  <a:schemeClr val="tx2">
                    <a:lumMod val="90000"/>
                  </a:schemeClr>
                </a:solidFill>
              </a:rPr>
              <a:t>საღეჭი თამბაქო</a:t>
            </a:r>
            <a:endParaRPr lang="en-US" dirty="0" smtClean="0">
              <a:solidFill>
                <a:schemeClr val="tx2">
                  <a:lumMod val="90000"/>
                </a:schemeClr>
              </a:solidFill>
            </a:endParaRPr>
          </a:p>
          <a:p>
            <a:pPr lvl="0"/>
            <a:r>
              <a:rPr lang="ka-GE" dirty="0" smtClean="0">
                <a:solidFill>
                  <a:schemeClr val="tx2">
                    <a:lumMod val="90000"/>
                  </a:schemeClr>
                </a:solidFill>
              </a:rPr>
              <a:t>ალკოჰოლის მოხმარება</a:t>
            </a:r>
            <a:endParaRPr lang="en-US" dirty="0" smtClean="0">
              <a:solidFill>
                <a:schemeClr val="tx2">
                  <a:lumMod val="90000"/>
                </a:schemeClr>
              </a:solidFill>
            </a:endParaRPr>
          </a:p>
          <a:p>
            <a:pPr lvl="0"/>
            <a:r>
              <a:rPr lang="ka-GE" dirty="0" smtClean="0">
                <a:solidFill>
                  <a:schemeClr val="tx2">
                    <a:lumMod val="90000"/>
                  </a:schemeClr>
                </a:solidFill>
              </a:rPr>
              <a:t>შუა ყურის დაზიანება</a:t>
            </a:r>
            <a:endParaRPr lang="en-US" dirty="0" smtClean="0">
              <a:solidFill>
                <a:schemeClr val="tx2">
                  <a:lumMod val="90000"/>
                </a:schemeClr>
              </a:solidFill>
            </a:endParaRPr>
          </a:p>
          <a:p>
            <a:pPr lvl="0"/>
            <a:r>
              <a:rPr lang="ka-GE" dirty="0" smtClean="0">
                <a:solidFill>
                  <a:schemeClr val="tx2">
                    <a:lumMod val="90000"/>
                  </a:schemeClr>
                </a:solidFill>
              </a:rPr>
              <a:t>ყურის დაცობა გოგირდით</a:t>
            </a:r>
            <a:endParaRPr lang="en-US" dirty="0" smtClean="0">
              <a:solidFill>
                <a:schemeClr val="tx2">
                  <a:lumMod val="90000"/>
                </a:schemeClr>
              </a:solidFill>
            </a:endParaRPr>
          </a:p>
          <a:p>
            <a:pPr lvl="0"/>
            <a:r>
              <a:rPr lang="ka-GE" dirty="0" smtClean="0">
                <a:solidFill>
                  <a:schemeClr val="tx2">
                    <a:lumMod val="90000"/>
                  </a:schemeClr>
                </a:solidFill>
              </a:rPr>
              <a:t>ინფექციები.</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332656"/>
            <a:ext cx="7772400" cy="914400"/>
          </a:xfrm>
        </p:spPr>
        <p:txBody>
          <a:bodyPr>
            <a:normAutofit fontScale="90000"/>
          </a:bodyPr>
          <a:lstStyle/>
          <a:p>
            <a:pPr algn="ctr"/>
            <a:r>
              <a:rPr lang="ka-GE" sz="3200" b="1" dirty="0" smtClean="0">
                <a:solidFill>
                  <a:schemeClr val="tx2">
                    <a:lumMod val="50000"/>
                  </a:schemeClr>
                </a:solidFill>
              </a:rPr>
              <a:t>სმენის დაქვეითების პარამეტრების შეფასება</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g 1.jpg"/>
          <p:cNvPicPr>
            <a:picLocks noGrp="1" noChangeAspect="1"/>
          </p:cNvPicPr>
          <p:nvPr>
            <p:ph idx="1"/>
          </p:nvPr>
        </p:nvPicPr>
        <p:blipFill>
          <a:blip r:embed="rId2" cstate="print"/>
          <a:stretch>
            <a:fillRect/>
          </a:stretch>
        </p:blipFill>
        <p:spPr>
          <a:xfrm>
            <a:off x="539552" y="568838"/>
            <a:ext cx="8352928" cy="6014635"/>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628800"/>
            <a:ext cx="8280920" cy="4968552"/>
          </a:xfrm>
        </p:spPr>
        <p:txBody>
          <a:bodyPr/>
          <a:lstStyle/>
          <a:p>
            <a:pPr lvl="0"/>
            <a:r>
              <a:rPr lang="ka-GE" dirty="0" smtClean="0">
                <a:solidFill>
                  <a:schemeClr val="tx2">
                    <a:lumMod val="90000"/>
                  </a:schemeClr>
                </a:solidFill>
              </a:rPr>
              <a:t>სიტყვის და სხვა ხმების დახშობა</a:t>
            </a:r>
            <a:endParaRPr lang="en-US" dirty="0" smtClean="0">
              <a:solidFill>
                <a:schemeClr val="tx2">
                  <a:lumMod val="90000"/>
                </a:schemeClr>
              </a:solidFill>
            </a:endParaRPr>
          </a:p>
          <a:p>
            <a:pPr lvl="0"/>
            <a:r>
              <a:rPr lang="ka-GE" dirty="0" smtClean="0">
                <a:solidFill>
                  <a:schemeClr val="tx2">
                    <a:lumMod val="90000"/>
                  </a:schemeClr>
                </a:solidFill>
              </a:rPr>
              <a:t>სიტყვის ძნელად გაგება, განსაკუთრებით ხმაურში ან ხალხის ბრბოში</a:t>
            </a:r>
            <a:endParaRPr lang="en-US" dirty="0" smtClean="0">
              <a:solidFill>
                <a:schemeClr val="tx2">
                  <a:lumMod val="90000"/>
                </a:schemeClr>
              </a:solidFill>
            </a:endParaRPr>
          </a:p>
          <a:p>
            <a:pPr lvl="0"/>
            <a:r>
              <a:rPr lang="ka-GE" dirty="0" smtClean="0">
                <a:solidFill>
                  <a:schemeClr val="tx2">
                    <a:lumMod val="90000"/>
                  </a:schemeClr>
                </a:solidFill>
              </a:rPr>
              <a:t>ხშირად სთხოვს  სხვებს საუბარს ნელა, ხმამაღლა და ნათლად </a:t>
            </a:r>
            <a:endParaRPr lang="en-US" dirty="0" smtClean="0">
              <a:solidFill>
                <a:schemeClr val="tx2">
                  <a:lumMod val="90000"/>
                </a:schemeClr>
              </a:solidFill>
            </a:endParaRPr>
          </a:p>
          <a:p>
            <a:pPr lvl="0"/>
            <a:r>
              <a:rPr lang="ka-GE" dirty="0" smtClean="0">
                <a:solidFill>
                  <a:schemeClr val="tx2">
                    <a:lumMod val="90000"/>
                  </a:schemeClr>
                </a:solidFill>
              </a:rPr>
              <a:t>სჭირდება ტელევიზორის ან რადიოს ხმამაღალზე ჩართვა</a:t>
            </a:r>
            <a:endParaRPr lang="en-US" dirty="0" smtClean="0">
              <a:solidFill>
                <a:schemeClr val="tx2">
                  <a:lumMod val="90000"/>
                </a:schemeClr>
              </a:solidFill>
            </a:endParaRPr>
          </a:p>
          <a:p>
            <a:pPr lvl="0"/>
            <a:r>
              <a:rPr lang="ka-GE" dirty="0" smtClean="0">
                <a:solidFill>
                  <a:schemeClr val="tx2">
                    <a:lumMod val="90000"/>
                  </a:schemeClr>
                </a:solidFill>
              </a:rPr>
              <a:t>თავს არიდებს ზოგიერთ სოციალურ გარემოში ყოფნას.</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27584" y="332656"/>
            <a:ext cx="7772400" cy="914400"/>
          </a:xfrm>
        </p:spPr>
        <p:txBody>
          <a:bodyPr>
            <a:normAutofit fontScale="90000"/>
          </a:bodyPr>
          <a:lstStyle/>
          <a:p>
            <a:pPr algn="ctr"/>
            <a:r>
              <a:rPr lang="ka-GE" sz="3200" b="1" dirty="0" smtClean="0">
                <a:solidFill>
                  <a:schemeClr val="tx2">
                    <a:lumMod val="50000"/>
                  </a:schemeClr>
                </a:solidFill>
              </a:rPr>
              <a:t>სმენადაქვეითებულთა კლინიკური პარამეტრების შეფასება</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8208912" cy="5832648"/>
          </a:xfrm>
        </p:spPr>
        <p:txBody>
          <a:bodyPr>
            <a:normAutofit fontScale="92500"/>
          </a:bodyPr>
          <a:lstStyle/>
          <a:p>
            <a:pPr lvl="0"/>
            <a:endParaRPr lang="en-US" dirty="0" smtClean="0">
              <a:solidFill>
                <a:schemeClr val="tx2">
                  <a:lumMod val="90000"/>
                </a:schemeClr>
              </a:solidFill>
            </a:endParaRPr>
          </a:p>
          <a:p>
            <a:pPr lvl="0"/>
            <a:r>
              <a:rPr lang="ka-GE" dirty="0" smtClean="0">
                <a:solidFill>
                  <a:schemeClr val="tx2">
                    <a:lumMod val="90000"/>
                  </a:schemeClr>
                </a:solidFill>
              </a:rPr>
              <a:t>გაქვთ სმენის პრობლემა ტელეფონით საუბრისას?</a:t>
            </a:r>
            <a:endParaRPr lang="en-US" dirty="0" smtClean="0">
              <a:solidFill>
                <a:schemeClr val="tx2">
                  <a:lumMod val="90000"/>
                </a:schemeClr>
              </a:solidFill>
            </a:endParaRPr>
          </a:p>
          <a:p>
            <a:pPr lvl="0"/>
            <a:r>
              <a:rPr lang="ka-GE" dirty="0" smtClean="0">
                <a:solidFill>
                  <a:schemeClr val="tx2">
                    <a:lumMod val="90000"/>
                  </a:schemeClr>
                </a:solidFill>
              </a:rPr>
              <a:t>გაქვთ პრობლემები საუბრის განმავლობაში, როდესაც ორი ან მეტი პიროვნება საუბრობს?</a:t>
            </a:r>
            <a:endParaRPr lang="en-US" dirty="0" smtClean="0">
              <a:solidFill>
                <a:schemeClr val="tx2">
                  <a:lumMod val="90000"/>
                </a:schemeClr>
              </a:solidFill>
            </a:endParaRPr>
          </a:p>
          <a:p>
            <a:pPr lvl="0"/>
            <a:r>
              <a:rPr lang="ka-GE" dirty="0" smtClean="0">
                <a:solidFill>
                  <a:schemeClr val="tx2">
                    <a:lumMod val="90000"/>
                  </a:schemeClr>
                </a:solidFill>
              </a:rPr>
              <a:t>ითხოვთ ტელევიზორის ხმამაღალზე ჩართვას?</a:t>
            </a:r>
            <a:endParaRPr lang="en-US" dirty="0" smtClean="0">
              <a:solidFill>
                <a:schemeClr val="tx2">
                  <a:lumMod val="90000"/>
                </a:schemeClr>
              </a:solidFill>
            </a:endParaRPr>
          </a:p>
          <a:p>
            <a:pPr lvl="0"/>
            <a:r>
              <a:rPr lang="ka-GE" dirty="0" smtClean="0">
                <a:solidFill>
                  <a:schemeClr val="tx2">
                    <a:lumMod val="90000"/>
                  </a:schemeClr>
                </a:solidFill>
              </a:rPr>
              <a:t>ხართ დაძაბული მოსმენის დროს?</a:t>
            </a:r>
            <a:endParaRPr lang="en-US" dirty="0" smtClean="0">
              <a:solidFill>
                <a:schemeClr val="tx2">
                  <a:lumMod val="90000"/>
                </a:schemeClr>
              </a:solidFill>
            </a:endParaRPr>
          </a:p>
          <a:p>
            <a:pPr lvl="0"/>
            <a:r>
              <a:rPr lang="ka-GE" dirty="0" smtClean="0">
                <a:solidFill>
                  <a:schemeClr val="tx2">
                    <a:lumMod val="90000"/>
                  </a:schemeClr>
                </a:solidFill>
              </a:rPr>
              <a:t>გაქვთ სმენის პრობლემა ხმაურის ფონზე?</a:t>
            </a:r>
            <a:endParaRPr lang="en-US" dirty="0" smtClean="0">
              <a:solidFill>
                <a:schemeClr val="tx2">
                  <a:lumMod val="90000"/>
                </a:schemeClr>
              </a:solidFill>
            </a:endParaRPr>
          </a:p>
          <a:p>
            <a:pPr lvl="0"/>
            <a:r>
              <a:rPr lang="ka-GE" dirty="0" smtClean="0">
                <a:solidFill>
                  <a:schemeClr val="tx2">
                    <a:lumMod val="90000"/>
                  </a:schemeClr>
                </a:solidFill>
              </a:rPr>
              <a:t>ხშირად სთხოვთ სხვებს ნათქვამის გამეორებას?</a:t>
            </a:r>
            <a:endParaRPr lang="en-US" dirty="0" smtClean="0">
              <a:solidFill>
                <a:schemeClr val="tx2">
                  <a:lumMod val="90000"/>
                </a:schemeClr>
              </a:solidFill>
            </a:endParaRPr>
          </a:p>
          <a:p>
            <a:pPr lvl="0"/>
            <a:r>
              <a:rPr lang="ka-GE" dirty="0" smtClean="0">
                <a:solidFill>
                  <a:schemeClr val="tx2">
                    <a:lumMod val="90000"/>
                  </a:schemeClr>
                </a:solidFill>
              </a:rPr>
              <a:t>გაურკვევლად გესმით ბევრი ადამიანის საუბარი?</a:t>
            </a:r>
            <a:endParaRPr lang="en-US" dirty="0" smtClean="0">
              <a:solidFill>
                <a:schemeClr val="tx2">
                  <a:lumMod val="90000"/>
                </a:schemeClr>
              </a:solidFill>
            </a:endParaRPr>
          </a:p>
          <a:p>
            <a:pPr lvl="0"/>
            <a:r>
              <a:rPr lang="ka-GE" dirty="0" smtClean="0">
                <a:solidFill>
                  <a:schemeClr val="tx2">
                    <a:lumMod val="90000"/>
                  </a:schemeClr>
                </a:solidFill>
              </a:rPr>
              <a:t>გაქვთ პრობლემები ქალებისა და ბავშვების საუბრის მოსმენისას?</a:t>
            </a:r>
            <a:endParaRPr lang="en-US" dirty="0" smtClean="0">
              <a:solidFill>
                <a:schemeClr val="tx2">
                  <a:lumMod val="90000"/>
                </a:schemeClr>
              </a:solidFill>
            </a:endParaRPr>
          </a:p>
          <a:p>
            <a:pPr lvl="0"/>
            <a:r>
              <a:rPr lang="ka-GE" dirty="0" smtClean="0">
                <a:solidFill>
                  <a:schemeClr val="tx2">
                    <a:lumMod val="90000"/>
                  </a:schemeClr>
                </a:solidFill>
              </a:rPr>
              <a:t>აღიზიანებთ ხალხს, რადგან არ გესმით მათი საუბარი?</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0"/>
            <a:ext cx="7772400" cy="914400"/>
          </a:xfrm>
        </p:spPr>
        <p:txBody>
          <a:bodyPr>
            <a:normAutofit fontScale="90000"/>
          </a:bodyPr>
          <a:lstStyle/>
          <a:p>
            <a:pPr algn="ctr"/>
            <a:r>
              <a:rPr lang="ka-GE" sz="3200" b="1" dirty="0" smtClean="0">
                <a:solidFill>
                  <a:schemeClr val="tx2">
                    <a:lumMod val="50000"/>
                  </a:schemeClr>
                </a:solidFill>
              </a:rPr>
              <a:t>სმენის შესაფასებლად დასმული კითხვები</a:t>
            </a:r>
            <a:r>
              <a:rPr lang="en-US" dirty="0" smtClean="0"/>
              <a:t/>
            </a:r>
            <a:br>
              <a:rPr lang="en-US" dirty="0" smtClean="0"/>
            </a:b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ka-GE" sz="3200" dirty="0" smtClean="0">
                <a:solidFill>
                  <a:schemeClr val="tx2">
                    <a:lumMod val="50000"/>
                  </a:schemeClr>
                </a:solidFill>
              </a:rPr>
              <a:t>სმენის დარღვევები შაქრიანი დიაბეტის დროს</a:t>
            </a:r>
            <a:endParaRPr lang="en-US" sz="3200" dirty="0"/>
          </a:p>
        </p:txBody>
      </p:sp>
      <p:sp>
        <p:nvSpPr>
          <p:cNvPr id="2" name="Content Placeholder 1"/>
          <p:cNvSpPr>
            <a:spLocks noGrp="1"/>
          </p:cNvSpPr>
          <p:nvPr>
            <p:ph sz="quarter" idx="2"/>
          </p:nvPr>
        </p:nvSpPr>
        <p:spPr>
          <a:xfrm>
            <a:off x="457200" y="1444294"/>
            <a:ext cx="7571184" cy="4865026"/>
          </a:xfrm>
        </p:spPr>
        <p:txBody>
          <a:bodyPr>
            <a:normAutofit/>
          </a:bodyPr>
          <a:lstStyle/>
          <a:p>
            <a:r>
              <a:rPr lang="en-US" b="1" dirty="0" smtClean="0">
                <a:solidFill>
                  <a:schemeClr val="tx2"/>
                </a:solidFill>
              </a:rPr>
              <a:t>2014 </a:t>
            </a:r>
            <a:r>
              <a:rPr lang="ka-GE" b="1" dirty="0" smtClean="0">
                <a:solidFill>
                  <a:schemeClr val="tx2"/>
                </a:solidFill>
              </a:rPr>
              <a:t>წლიდან განსაკუთრებული აქცენტი კეთდება  ჯანსაღ სმენასთან დაკავშირებით</a:t>
            </a:r>
            <a:r>
              <a:rPr lang="ka-GE" b="1" dirty="0" smtClean="0"/>
              <a:t>.</a:t>
            </a:r>
            <a:r>
              <a:rPr lang="ka-GE" dirty="0" smtClean="0"/>
              <a:t> </a:t>
            </a:r>
            <a:endParaRPr lang="en-US" dirty="0" smtClean="0"/>
          </a:p>
          <a:p>
            <a:endParaRPr lang="en-US" dirty="0" smtClean="0"/>
          </a:p>
          <a:p>
            <a:r>
              <a:rPr lang="ka-GE" dirty="0" smtClean="0">
                <a:solidFill>
                  <a:srgbClr val="0070C0"/>
                </a:solidFill>
              </a:rPr>
              <a:t>„სმენის დაქვეითება ორჯერ მეტადაა გავრცელებული ტიპი2 დიაბეტით დაავადებულ ზრდასრულებში (რომლებიც შეადგენენ 95%-ს აშშ-ში დაფიქსირებული დიაბეტის ყველა შემთხვევებისა) იმათთან შედარებით, ვისაც არ აქვს დიაბეტი“.</a:t>
            </a:r>
            <a:endParaRPr lang="en-US" dirty="0" smtClean="0">
              <a:solidFill>
                <a:srgbClr val="0070C0"/>
              </a:solidFill>
            </a:endParaRPr>
          </a:p>
          <a:p>
            <a:endParaRPr lang="en-US" dirty="0"/>
          </a:p>
        </p:txBody>
      </p:sp>
      <p:pic>
        <p:nvPicPr>
          <p:cNvPr id="7" name="Content Placeholder 6" descr="siemens.jpg"/>
          <p:cNvPicPr>
            <a:picLocks noGrp="1" noChangeAspect="1"/>
          </p:cNvPicPr>
          <p:nvPr>
            <p:ph sz="quarter" idx="4"/>
          </p:nvPr>
        </p:nvPicPr>
        <p:blipFill>
          <a:blip r:embed="rId2" cstate="print"/>
          <a:stretch>
            <a:fillRect/>
          </a:stretch>
        </p:blipFill>
        <p:spPr>
          <a:xfrm>
            <a:off x="6732240" y="5705872"/>
            <a:ext cx="2034710" cy="1152128"/>
          </a:xfr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solidFill>
                <a:schemeClr val="tx2">
                  <a:lumMod val="90000"/>
                </a:schemeClr>
              </a:solidFill>
            </a:endParaRPr>
          </a:p>
          <a:p>
            <a:endParaRPr lang="en-US" dirty="0" smtClean="0">
              <a:solidFill>
                <a:schemeClr val="tx2">
                  <a:lumMod val="90000"/>
                </a:schemeClr>
              </a:solidFill>
            </a:endParaRPr>
          </a:p>
          <a:p>
            <a:r>
              <a:rPr lang="ka-GE" dirty="0" smtClean="0">
                <a:solidFill>
                  <a:schemeClr val="tx2">
                    <a:lumMod val="90000"/>
                  </a:schemeClr>
                </a:solidFill>
              </a:rPr>
              <a:t>თუ თქვენი დადებითად უპასუხებთ ზემოთ დასმულ  სამი ან მეტ კითხვას, საჭიროებთ კამერტონის ან/და აუდიომეტრიის ჩატარებას და აუდიოლოგის კონსულტაციას სმენის შესაფასებლად.</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p:txBody>
          <a:bodyPr/>
          <a:lstStyle/>
          <a:p>
            <a:pPr algn="ctr"/>
            <a:r>
              <a:rPr lang="ka-GE" sz="3200" b="1" dirty="0" smtClean="0">
                <a:solidFill>
                  <a:schemeClr val="tx2">
                    <a:lumMod val="50000"/>
                  </a:schemeClr>
                </a:solidFill>
              </a:rPr>
              <a:t>სმენის შესაფასებლად დასმული კითხვები</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idx="2"/>
          </p:nvPr>
        </p:nvSpPr>
        <p:spPr>
          <a:xfrm>
            <a:off x="539552" y="908720"/>
            <a:ext cx="3672408" cy="5328592"/>
          </a:xfrm>
        </p:spPr>
        <p:txBody>
          <a:bodyPr>
            <a:noAutofit/>
          </a:bodyPr>
          <a:lstStyle/>
          <a:p>
            <a:pPr lvl="0" algn="l"/>
            <a:r>
              <a:rPr lang="ka-GE" sz="2200" b="1" dirty="0" smtClean="0">
                <a:solidFill>
                  <a:schemeClr val="tx2">
                    <a:lumMod val="90000"/>
                  </a:schemeClr>
                </a:solidFill>
              </a:rPr>
              <a:t>კამერტონი არის ორკბილა მეტალის ინსტრუმენტი, რომელიც დარტყმით აწარმოებს ხმებს. მარტივი ტესტია, რაც დაგეხმარებათ, აღმოაჩინოთ სმენის დაქვეითება. მას ასევე შეუძლია შეაფასოს, სმენის დაქვეითება განპირობებულია შუა ყურის ვიბრაციული ნაწილის დაზიანებით თუ შუა ყურის სენსორებისა და ნერვების დაზიანებით, ან ორივე ერთად.</a:t>
            </a:r>
            <a:endParaRPr lang="en-US" sz="2200" b="1" dirty="0" smtClean="0">
              <a:solidFill>
                <a:schemeClr val="tx2">
                  <a:lumMod val="90000"/>
                </a:schemeClr>
              </a:solidFill>
            </a:endParaRPr>
          </a:p>
          <a:p>
            <a:pPr algn="l"/>
            <a:endParaRPr lang="en-US" sz="2200" b="1" dirty="0">
              <a:solidFill>
                <a:schemeClr val="tx2">
                  <a:lumMod val="90000"/>
                </a:schemeClr>
              </a:solidFill>
            </a:endParaRPr>
          </a:p>
        </p:txBody>
      </p:sp>
      <p:pic>
        <p:nvPicPr>
          <p:cNvPr id="17" name="Content Placeholder 16" descr="kamerton.jpg"/>
          <p:cNvPicPr>
            <a:picLocks noGrp="1" noChangeAspect="1"/>
          </p:cNvPicPr>
          <p:nvPr>
            <p:ph sz="half" idx="1"/>
          </p:nvPr>
        </p:nvPicPr>
        <p:blipFill>
          <a:blip r:embed="rId2" cstate="print"/>
          <a:stretch>
            <a:fillRect/>
          </a:stretch>
        </p:blipFill>
        <p:spPr>
          <a:xfrm>
            <a:off x="4572000" y="3068960"/>
            <a:ext cx="4093009" cy="2241578"/>
          </a:xfr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539552" y="548680"/>
            <a:ext cx="3888432" cy="5904656"/>
          </a:xfrm>
        </p:spPr>
        <p:txBody>
          <a:bodyPr>
            <a:noAutofit/>
          </a:bodyPr>
          <a:lstStyle/>
          <a:p>
            <a:pPr lvl="0" algn="l"/>
            <a:r>
              <a:rPr lang="ka-GE" sz="2000" b="1" dirty="0" smtClean="0">
                <a:solidFill>
                  <a:schemeClr val="tx2">
                    <a:lumMod val="90000"/>
                  </a:schemeClr>
                </a:solidFill>
              </a:rPr>
              <a:t>აუდიომეტრის ტესტები - ამ დროს უფრო საფუძვლიანია ტესტის ჩატარება აუდიოლოგის მიერ: თქვენ გიკეთიათ ყურსასმენი და ისმენთ ხმებს ცალ ყურში. აუდიოლოგი გასმენინებთ  სხვადასხვა ტონის ხმის სპექტრს და გთხოვთ, ხმის ყოველ გაგონებაზე ანიშნოთ. თითოეული ტონი მეორდება სუსტად, რათა დადგინდეს შეუძლია თუ არა პაციენტს მოისმინოს ნაზი, სუსტი ხმა. აუდიოლოგი ასევე წარმოთქვამს სხვადასხვა სიტყვას, რათა დადგინდეს სმენის შესაძლებლობები.</a:t>
            </a:r>
            <a:endParaRPr lang="en-US" sz="2000" b="1" dirty="0" smtClean="0">
              <a:solidFill>
                <a:schemeClr val="tx2">
                  <a:lumMod val="90000"/>
                </a:schemeClr>
              </a:solidFill>
            </a:endParaRPr>
          </a:p>
          <a:p>
            <a:pPr algn="l"/>
            <a:endParaRPr lang="en-US" sz="1900" b="1" dirty="0">
              <a:solidFill>
                <a:schemeClr val="tx2">
                  <a:lumMod val="90000"/>
                </a:schemeClr>
              </a:solidFill>
            </a:endParaRPr>
          </a:p>
        </p:txBody>
      </p:sp>
      <p:pic>
        <p:nvPicPr>
          <p:cNvPr id="7" name="Content Placeholder 6" descr="118-169-large.jpg"/>
          <p:cNvPicPr>
            <a:picLocks noGrp="1" noChangeAspect="1"/>
          </p:cNvPicPr>
          <p:nvPr>
            <p:ph sz="half" idx="1"/>
          </p:nvPr>
        </p:nvPicPr>
        <p:blipFill>
          <a:blip r:embed="rId2" cstate="print"/>
          <a:stretch>
            <a:fillRect/>
          </a:stretch>
        </p:blipFill>
        <p:spPr>
          <a:xfrm>
            <a:off x="5436096" y="1772816"/>
            <a:ext cx="3384376" cy="3384376"/>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980728"/>
            <a:ext cx="8208912" cy="5877272"/>
          </a:xfrm>
        </p:spPr>
        <p:txBody>
          <a:bodyPr>
            <a:normAutofit fontScale="92500" lnSpcReduction="10000"/>
          </a:bodyPr>
          <a:lstStyle/>
          <a:p>
            <a:r>
              <a:rPr lang="ka-GE" dirty="0" smtClean="0">
                <a:solidFill>
                  <a:schemeClr val="tx2">
                    <a:lumMod val="90000"/>
                  </a:schemeClr>
                </a:solidFill>
              </a:rPr>
              <a:t>დიაბეტი ასოცირდება სმენის დაქვეითების რისკთან, რომელიც განსაკუთრებით ვლინდება &lt;50წლის ზემოთ. </a:t>
            </a:r>
            <a:endParaRPr lang="en-US" dirty="0" smtClean="0">
              <a:solidFill>
                <a:schemeClr val="tx2">
                  <a:lumMod val="90000"/>
                </a:schemeClr>
              </a:solidFill>
            </a:endParaRPr>
          </a:p>
          <a:p>
            <a:r>
              <a:rPr lang="ka-GE" dirty="0" smtClean="0">
                <a:solidFill>
                  <a:schemeClr val="tx2">
                    <a:lumMod val="90000"/>
                  </a:schemeClr>
                </a:solidFill>
              </a:rPr>
              <a:t>სისხლში შაქრის საშუალო დონე არადიაბეტიანებში იყო 92,35მგ/დლ და დიაბეტიანებში –219,65მგ/დლ. 34-57 ასაკობრივ ჯგუფში დიაბეტიანებში გამოვლინდა სმენის დქვეითების მაღალი სიხშირე. </a:t>
            </a:r>
            <a:endParaRPr lang="en-US" dirty="0" smtClean="0">
              <a:solidFill>
                <a:schemeClr val="tx2">
                  <a:lumMod val="90000"/>
                </a:schemeClr>
              </a:solidFill>
            </a:endParaRPr>
          </a:p>
          <a:p>
            <a:r>
              <a:rPr lang="ka-GE" dirty="0" smtClean="0">
                <a:solidFill>
                  <a:schemeClr val="tx2">
                    <a:lumMod val="90000"/>
                  </a:schemeClr>
                </a:solidFill>
              </a:rPr>
              <a:t>რთულ და ცუდად კონტროლირებად დიაბეტიანებში მაღალია რისკი სმენის დაქვეითების განვითრებისა, ვიდრე მათში, ვინც კარგად აკონტროლებს და აქვს შაქრიანი დიაბეტი გართულებების გარეშე. კვლევის დროს გამოიკვეთა კორელაცია სმენის დაქვეითებასა და ხანგრძლივ შაქრიან დიაბეტს შორის. </a:t>
            </a:r>
            <a:endParaRPr lang="en-US" dirty="0" smtClean="0">
              <a:solidFill>
                <a:schemeClr val="tx2">
                  <a:lumMod val="90000"/>
                </a:schemeClr>
              </a:solidFill>
            </a:endParaRPr>
          </a:p>
          <a:p>
            <a:endParaRPr lang="en-US" dirty="0">
              <a:solidFill>
                <a:schemeClr val="tx2">
                  <a:lumMod val="90000"/>
                </a:schemeClr>
              </a:solidFill>
            </a:endParaRPr>
          </a:p>
        </p:txBody>
      </p:sp>
      <p:sp>
        <p:nvSpPr>
          <p:cNvPr id="5" name="Title 4"/>
          <p:cNvSpPr>
            <a:spLocks noGrp="1"/>
          </p:cNvSpPr>
          <p:nvPr>
            <p:ph type="title"/>
          </p:nvPr>
        </p:nvSpPr>
        <p:spPr>
          <a:xfrm>
            <a:off x="971600" y="188640"/>
            <a:ext cx="7772400" cy="914400"/>
          </a:xfrm>
        </p:spPr>
        <p:txBody>
          <a:bodyPr>
            <a:normAutofit fontScale="90000"/>
          </a:bodyPr>
          <a:lstStyle/>
          <a:p>
            <a:pPr algn="ctr"/>
            <a:r>
              <a:rPr lang="ka-GE" sz="3400" b="1" dirty="0" smtClean="0">
                <a:solidFill>
                  <a:schemeClr val="tx2">
                    <a:lumMod val="50000"/>
                  </a:schemeClr>
                </a:solidFill>
              </a:rPr>
              <a:t>შედეგები:</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40768"/>
            <a:ext cx="7772400" cy="5014792"/>
          </a:xfrm>
        </p:spPr>
        <p:txBody>
          <a:bodyPr/>
          <a:lstStyle/>
          <a:p>
            <a:endParaRPr lang="en-US" dirty="0" smtClean="0">
              <a:solidFill>
                <a:schemeClr val="tx2">
                  <a:lumMod val="90000"/>
                </a:schemeClr>
              </a:solidFill>
            </a:endParaRPr>
          </a:p>
          <a:p>
            <a:r>
              <a:rPr lang="ka-GE" dirty="0" smtClean="0">
                <a:solidFill>
                  <a:schemeClr val="tx2">
                    <a:lumMod val="90000"/>
                  </a:schemeClr>
                </a:solidFill>
              </a:rPr>
              <a:t>დიაბეტური ნეიროპათია, რეტინოპათია, ასევე ნეფროპათიაც, დაკავშირებულია უფრო მკვეთრად გამოხატულ სმენის დაქვეითებასთან. ამ დროს აშკარად გამოხატული კლინიკური გართულება მანიფესტირდება ენდოთელიუმისა და  სისხლძარღვთა დაზიანებით.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332656"/>
            <a:ext cx="7772400" cy="914400"/>
          </a:xfrm>
        </p:spPr>
        <p:txBody>
          <a:bodyPr>
            <a:normAutofit fontScale="90000"/>
          </a:bodyPr>
          <a:lstStyle/>
          <a:p>
            <a:pPr algn="ctr"/>
            <a:r>
              <a:rPr lang="ka-GE" sz="3200" b="1" dirty="0" smtClean="0">
                <a:solidFill>
                  <a:schemeClr val="tx2">
                    <a:lumMod val="50000"/>
                  </a:schemeClr>
                </a:solidFill>
              </a:rPr>
              <a:t>დიაბეტის გართულებები</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352928" cy="5328592"/>
          </a:xfrm>
        </p:spPr>
        <p:txBody>
          <a:bodyPr>
            <a:normAutofit lnSpcReduction="10000"/>
          </a:bodyPr>
          <a:lstStyle/>
          <a:p>
            <a:r>
              <a:rPr lang="ka-GE" dirty="0" smtClean="0">
                <a:solidFill>
                  <a:schemeClr val="tx2">
                    <a:lumMod val="90000"/>
                  </a:schemeClr>
                </a:solidFill>
              </a:rPr>
              <a:t>ძალიან მცირეა მონაცემები შაქრიანი დიაბეტის დროს მაღალი არტერიული წნევის ზემოქმედებისა სმენის დაქვეითებაზე.  როგორც ჩანს, სისხლში ლიპიდები დაკავშირებულია სმენის ფუნქციასთან. ზოგიერთი კვლევის მიხედვით, დაბალი HDL-cholesterol და მაღალი ტრიგლიცერიდების დონე მავნე ზეგავლენას ახდენს  სასმენი ორგანოს ფუნქციაზე. მაღალი BMI, მათ შორის – არადიაბეტიანებში, დაკავშირებულია სმენის დარღვევებთან.</a:t>
            </a:r>
            <a:endParaRPr lang="en-US" dirty="0" smtClean="0">
              <a:solidFill>
                <a:schemeClr val="tx2">
                  <a:lumMod val="90000"/>
                </a:schemeClr>
              </a:solidFill>
            </a:endParaRPr>
          </a:p>
          <a:p>
            <a:r>
              <a:rPr lang="ka-GE" dirty="0" smtClean="0">
                <a:solidFill>
                  <a:schemeClr val="tx2">
                    <a:lumMod val="90000"/>
                  </a:schemeClr>
                </a:solidFill>
              </a:rPr>
              <a:t> საბოლოოდ, სმენის დაქვეითება ასევე ასოცირებული იყო კარდიოვასკულარულ დაავადებასთან.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971600" y="332656"/>
            <a:ext cx="7772400" cy="914400"/>
          </a:xfrm>
        </p:spPr>
        <p:txBody>
          <a:bodyPr>
            <a:normAutofit fontScale="90000"/>
          </a:bodyPr>
          <a:lstStyle/>
          <a:p>
            <a:pPr algn="ctr"/>
            <a:r>
              <a:rPr lang="ka-GE" sz="3200" b="1" dirty="0" smtClean="0">
                <a:solidFill>
                  <a:schemeClr val="tx2">
                    <a:lumMod val="50000"/>
                  </a:schemeClr>
                </a:solidFill>
              </a:rPr>
              <a:t>სხვა ფაქტორები</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424936" cy="5544616"/>
          </a:xfrm>
        </p:spPr>
        <p:txBody>
          <a:bodyPr>
            <a:normAutofit/>
          </a:bodyPr>
          <a:lstStyle/>
          <a:p>
            <a:r>
              <a:rPr lang="ka-GE" dirty="0" smtClean="0">
                <a:solidFill>
                  <a:schemeClr val="tx2">
                    <a:lumMod val="90000"/>
                  </a:schemeClr>
                </a:solidFill>
              </a:rPr>
              <a:t>სმენა ეს არის ყველაზე მნიშვნელოვანი ელემენტი სოციალური კომუნიკაციისთვის. სმენის დაქვეითება დაკავშირებულია ცხოვრების ხარისხის გაუარესებასა და დეპრესიასთან. </a:t>
            </a:r>
            <a:endParaRPr lang="en-US" dirty="0" smtClean="0">
              <a:solidFill>
                <a:schemeClr val="tx2">
                  <a:lumMod val="90000"/>
                </a:schemeClr>
              </a:solidFill>
            </a:endParaRPr>
          </a:p>
          <a:p>
            <a:r>
              <a:rPr lang="ka-GE" dirty="0" smtClean="0">
                <a:solidFill>
                  <a:schemeClr val="tx2">
                    <a:lumMod val="90000"/>
                  </a:schemeClr>
                </a:solidFill>
              </a:rPr>
              <a:t>კარგი მეტაბოლური კონტროლით შეგვიძლია თავიდან ავიცილოთ სისხლძარღვთა დაზიანება და დიაბეტის გართულებები. </a:t>
            </a:r>
            <a:endParaRPr lang="en-US" dirty="0" smtClean="0">
              <a:solidFill>
                <a:schemeClr val="tx2">
                  <a:lumMod val="90000"/>
                </a:schemeClr>
              </a:solidFill>
            </a:endParaRPr>
          </a:p>
          <a:p>
            <a:r>
              <a:rPr lang="ka-GE" dirty="0" smtClean="0">
                <a:solidFill>
                  <a:schemeClr val="tx2">
                    <a:lumMod val="90000"/>
                  </a:schemeClr>
                </a:solidFill>
              </a:rPr>
              <a:t>წონის კონტროლი, სისხლში ლიპიდების რეკომენდებული დონე, შეიძლება ჩაითვალოს დიაბეტიანებში დამაკამყოფილებელ კრიტერიუმად სმენის ფუნქციის შესანარჩუნებლად.</a:t>
            </a:r>
            <a:endParaRPr lang="en-US" dirty="0">
              <a:solidFill>
                <a:schemeClr val="tx2">
                  <a:lumMod val="90000"/>
                </a:schemeClr>
              </a:solidFill>
            </a:endParaRPr>
          </a:p>
        </p:txBody>
      </p:sp>
      <p:sp>
        <p:nvSpPr>
          <p:cNvPr id="2" name="Title 1"/>
          <p:cNvSpPr>
            <a:spLocks noGrp="1"/>
          </p:cNvSpPr>
          <p:nvPr>
            <p:ph type="title"/>
          </p:nvPr>
        </p:nvSpPr>
        <p:spPr>
          <a:xfrm>
            <a:off x="899592" y="260648"/>
            <a:ext cx="7772400" cy="914400"/>
          </a:xfrm>
        </p:spPr>
        <p:txBody>
          <a:bodyPr>
            <a:normAutofit fontScale="90000"/>
          </a:bodyPr>
          <a:lstStyle/>
          <a:p>
            <a:pPr algn="ctr"/>
            <a:r>
              <a:rPr lang="ka-GE" sz="3200" b="1" dirty="0" smtClean="0">
                <a:solidFill>
                  <a:schemeClr val="tx2">
                    <a:lumMod val="50000"/>
                  </a:schemeClr>
                </a:solidFill>
              </a:rPr>
              <a:t>შეჯამება</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340768"/>
            <a:ext cx="8208912" cy="5184576"/>
          </a:xfrm>
        </p:spPr>
        <p:txBody>
          <a:bodyPr>
            <a:normAutofit/>
          </a:bodyPr>
          <a:lstStyle/>
          <a:p>
            <a:r>
              <a:rPr lang="ka-GE" b="1" dirty="0" smtClean="0">
                <a:solidFill>
                  <a:schemeClr val="tx2">
                    <a:lumMod val="90000"/>
                  </a:schemeClr>
                </a:solidFill>
              </a:rPr>
              <a:t>დაბალი ბგერის აუდიომეტრით სმენის რეგულარულად შეფასება შეიძლება ჩაითვალოს დიაბეტის მართვაში რუტინულ ნაწილად, მსგავსად თვალის ფსკერის გამოკვლევისა, მიკროალბუმინურიის კონტროლისა, შეხების მგრძნობელობის შეფასებისა. </a:t>
            </a:r>
          </a:p>
          <a:p>
            <a:endParaRPr lang="en-US" b="1" dirty="0" smtClean="0">
              <a:solidFill>
                <a:schemeClr val="tx2">
                  <a:lumMod val="90000"/>
                </a:schemeClr>
              </a:solidFill>
            </a:endParaRPr>
          </a:p>
          <a:p>
            <a:r>
              <a:rPr lang="ka-GE" b="1" dirty="0" smtClean="0">
                <a:solidFill>
                  <a:schemeClr val="tx2">
                    <a:lumMod val="90000"/>
                  </a:schemeClr>
                </a:solidFill>
              </a:rPr>
              <a:t>ყოველწლიურად აუდიოლოგის მიერ სმენის შემოწმება  დიაბეტიან პაციენტებში მეტად აუცილებელია, რათა დავრწმუნდეთ, რომ   მათი სმენა ძლიერია და არავითარი პრობლემა არ არსებობს</a:t>
            </a:r>
            <a:r>
              <a:rPr lang="ka-GE" dirty="0" smtClean="0">
                <a:solidFill>
                  <a:schemeClr val="tx2">
                    <a:lumMod val="90000"/>
                  </a:schemeClr>
                </a:solidFill>
              </a:rPr>
              <a:t>.</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971600" y="332656"/>
            <a:ext cx="7772400" cy="914400"/>
          </a:xfrm>
        </p:spPr>
        <p:txBody>
          <a:bodyPr/>
          <a:lstStyle/>
          <a:p>
            <a:pPr algn="ctr"/>
            <a:r>
              <a:rPr lang="ka-GE" sz="3200" b="1" dirty="0" smtClean="0">
                <a:solidFill>
                  <a:schemeClr val="tx2">
                    <a:lumMod val="50000"/>
                  </a:schemeClr>
                </a:solidFill>
              </a:rPr>
              <a:t>შეჯამება</a:t>
            </a:r>
            <a:endParaRPr lang="en-US" sz="3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628800"/>
            <a:ext cx="8136904" cy="4896544"/>
          </a:xfrm>
        </p:spPr>
        <p:txBody>
          <a:bodyPr>
            <a:normAutofit/>
          </a:bodyPr>
          <a:lstStyle/>
          <a:p>
            <a:r>
              <a:rPr lang="ka-GE" dirty="0" smtClean="0">
                <a:solidFill>
                  <a:schemeClr val="tx2">
                    <a:lumMod val="90000"/>
                  </a:schemeClr>
                </a:solidFill>
              </a:rPr>
              <a:t>გამოცდილ აუდიოლოგს შეუძლია აღმოაჩინოს სმენის დაკარგვის ადრეული ნიშნები, მისცეს პაციენტს შესაბამისი რეკომენდაცია და დაუნიშნოს სათანადო მკურნალობა.</a:t>
            </a:r>
            <a:endParaRPr lang="en-US" dirty="0" smtClean="0">
              <a:solidFill>
                <a:schemeClr val="tx2">
                  <a:lumMod val="90000"/>
                </a:schemeClr>
              </a:solidFill>
            </a:endParaRPr>
          </a:p>
          <a:p>
            <a:pPr>
              <a:buNone/>
            </a:pPr>
            <a:r>
              <a:rPr lang="ka-GE" dirty="0" smtClean="0">
                <a:solidFill>
                  <a:schemeClr val="tx2">
                    <a:lumMod val="90000"/>
                  </a:schemeClr>
                </a:solidFill>
              </a:rPr>
              <a:t> </a:t>
            </a:r>
            <a:endParaRPr lang="en-US" dirty="0" smtClean="0">
              <a:solidFill>
                <a:schemeClr val="tx2">
                  <a:lumMod val="90000"/>
                </a:schemeClr>
              </a:solidFill>
            </a:endParaRPr>
          </a:p>
          <a:p>
            <a:r>
              <a:rPr lang="ka-GE" dirty="0" smtClean="0">
                <a:solidFill>
                  <a:schemeClr val="tx2">
                    <a:lumMod val="90000"/>
                  </a:schemeClr>
                </a:solidFill>
              </a:rPr>
              <a:t>როდესაც გადაწყვეტთ, შეიმოწმოთ თვალი, ფილტვები, სისხლში შაქრის დონე, არ უნდა დაგავიწყდეთ თქვენი სმენის შემოწმება, თქვენი ცხოვრების ხარისხი მასზეა დამოკიდებული.</a:t>
            </a:r>
            <a:endParaRPr lang="en-US" dirty="0" smtClean="0">
              <a:solidFill>
                <a:schemeClr val="tx2">
                  <a:lumMod val="90000"/>
                </a:schemeClr>
              </a:solidFill>
            </a:endParaRPr>
          </a:p>
          <a:p>
            <a:r>
              <a:rPr lang="ka-GE" b="1" dirty="0" smtClean="0">
                <a:solidFill>
                  <a:schemeClr val="tx2">
                    <a:lumMod val="90000"/>
                  </a:schemeClr>
                </a:solidFill>
              </a:rPr>
              <a:t> </a:t>
            </a:r>
            <a:endParaRPr lang="en-US" dirty="0" smtClean="0">
              <a:solidFill>
                <a:schemeClr val="tx2">
                  <a:lumMod val="90000"/>
                </a:schemeClr>
              </a:solidFill>
            </a:endParaRPr>
          </a:p>
          <a:p>
            <a:endParaRPr lang="en-US" dirty="0">
              <a:solidFill>
                <a:schemeClr val="tx2">
                  <a:lumMod val="90000"/>
                </a:schemeClr>
              </a:solidFill>
            </a:endParaRPr>
          </a:p>
        </p:txBody>
      </p:sp>
      <p:sp>
        <p:nvSpPr>
          <p:cNvPr id="2" name="Title 1"/>
          <p:cNvSpPr>
            <a:spLocks noGrp="1"/>
          </p:cNvSpPr>
          <p:nvPr>
            <p:ph type="title"/>
          </p:nvPr>
        </p:nvSpPr>
        <p:spPr>
          <a:xfrm>
            <a:off x="899592" y="332656"/>
            <a:ext cx="7772400" cy="914400"/>
          </a:xfrm>
        </p:spPr>
        <p:txBody>
          <a:bodyPr>
            <a:normAutofit fontScale="90000"/>
          </a:bodyPr>
          <a:lstStyle/>
          <a:p>
            <a:pPr algn="ctr"/>
            <a:r>
              <a:rPr lang="ka-GE" sz="3200" b="1" dirty="0" smtClean="0">
                <a:solidFill>
                  <a:schemeClr val="tx2">
                    <a:lumMod val="50000"/>
                  </a:schemeClr>
                </a:solidFill>
              </a:rPr>
              <a:t>მნიშვნელოვანია პრობლემის ადრეული გამოვლენა</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lstStyle/>
          <a:p>
            <a:pPr algn="ctr"/>
            <a:r>
              <a:rPr lang="ka-GE" dirty="0" smtClean="0"/>
              <a:t>გამოყენებული ლიტერატურა</a:t>
            </a:r>
            <a:endParaRPr lang="en-US" dirty="0"/>
          </a:p>
        </p:txBody>
      </p:sp>
      <p:pic>
        <p:nvPicPr>
          <p:cNvPr id="1026" name="Picture 2" descr="C:\Users\User\Desktop\10833924_901701469848801_1050226202_n.jpg"/>
          <p:cNvPicPr>
            <a:picLocks noGrp="1" noChangeAspect="1" noChangeArrowheads="1"/>
          </p:cNvPicPr>
          <p:nvPr>
            <p:ph sz="quarter" idx="2"/>
          </p:nvPr>
        </p:nvPicPr>
        <p:blipFill>
          <a:blip r:embed="rId2" cstate="print"/>
          <a:stretch>
            <a:fillRect/>
          </a:stretch>
        </p:blipFill>
        <p:spPr bwMode="auto">
          <a:xfrm>
            <a:off x="3707904" y="1484784"/>
            <a:ext cx="3240360" cy="864096"/>
          </a:xfrm>
          <a:prstGeom prst="rect">
            <a:avLst/>
          </a:prstGeom>
          <a:noFill/>
        </p:spPr>
      </p:pic>
      <p:sp>
        <p:nvSpPr>
          <p:cNvPr id="41" name="Content Placeholder 40"/>
          <p:cNvSpPr>
            <a:spLocks noGrp="1"/>
          </p:cNvSpPr>
          <p:nvPr>
            <p:ph sz="quarter" idx="4"/>
          </p:nvPr>
        </p:nvSpPr>
        <p:spPr>
          <a:xfrm>
            <a:off x="467544" y="2492896"/>
            <a:ext cx="8424936" cy="4365105"/>
          </a:xfrm>
        </p:spPr>
        <p:txBody>
          <a:bodyPr>
            <a:normAutofit fontScale="55000" lnSpcReduction="20000"/>
          </a:bodyPr>
          <a:lstStyle/>
          <a:p>
            <a:r>
              <a:rPr lang="en-US" dirty="0" err="1" smtClean="0"/>
              <a:t>Jørgensen</a:t>
            </a:r>
            <a:r>
              <a:rPr lang="en-US" dirty="0" smtClean="0"/>
              <a:t> MB, </a:t>
            </a:r>
            <a:r>
              <a:rPr lang="en-US" dirty="0" err="1" smtClean="0"/>
              <a:t>Buch</a:t>
            </a:r>
            <a:r>
              <a:rPr lang="en-US" dirty="0" smtClean="0"/>
              <a:t> NH. Studies on inner ear function and cranial nerves in diabetics. </a:t>
            </a:r>
            <a:r>
              <a:rPr lang="en-US" dirty="0" err="1" smtClean="0"/>
              <a:t>Acta</a:t>
            </a:r>
            <a:r>
              <a:rPr lang="en-US" dirty="0" smtClean="0"/>
              <a:t> </a:t>
            </a:r>
            <a:r>
              <a:rPr lang="en-US" dirty="0" err="1" smtClean="0"/>
              <a:t>Otolaryngol</a:t>
            </a:r>
            <a:r>
              <a:rPr lang="en-US" dirty="0" smtClean="0"/>
              <a:t> 1961; 53: 350-364.</a:t>
            </a:r>
          </a:p>
          <a:p>
            <a:r>
              <a:rPr lang="en-US" b="1" dirty="0" smtClean="0">
                <a:hlinkClick r:id="rId3"/>
              </a:rPr>
              <a:t>^</a:t>
            </a:r>
            <a:r>
              <a:rPr lang="en-US" dirty="0" smtClean="0"/>
              <a:t> </a:t>
            </a:r>
            <a:r>
              <a:rPr lang="en-US" dirty="0" err="1" smtClean="0"/>
              <a:t>Fernandes</a:t>
            </a:r>
            <a:r>
              <a:rPr lang="en-US" dirty="0" smtClean="0"/>
              <a:t> LC, </a:t>
            </a:r>
            <a:r>
              <a:rPr lang="en-US" dirty="0" err="1" smtClean="0"/>
              <a:t>Casais</a:t>
            </a:r>
            <a:r>
              <a:rPr lang="en-US" dirty="0" smtClean="0"/>
              <a:t>-Silva L, </a:t>
            </a:r>
            <a:r>
              <a:rPr lang="en-US" dirty="0" err="1" smtClean="0"/>
              <a:t>Ladeia</a:t>
            </a:r>
            <a:r>
              <a:rPr lang="en-US" dirty="0" smtClean="0"/>
              <a:t> AM. Dysfunction of the peripheral and central auditory pathway in patients with type 1 diabetes mellitus. J Diabetes Mel 2012; 2: 76-81</a:t>
            </a:r>
          </a:p>
          <a:p>
            <a:r>
              <a:rPr lang="en-US" b="1" dirty="0" smtClean="0">
                <a:hlinkClick r:id="rId3"/>
              </a:rPr>
              <a:t>^</a:t>
            </a:r>
            <a:r>
              <a:rPr lang="en-US" dirty="0" smtClean="0"/>
              <a:t> </a:t>
            </a:r>
            <a:r>
              <a:rPr lang="en-US" dirty="0" err="1" smtClean="0"/>
              <a:t>Akinpelu</a:t>
            </a:r>
            <a:r>
              <a:rPr lang="en-US" dirty="0" smtClean="0"/>
              <a:t> OV, </a:t>
            </a:r>
            <a:r>
              <a:rPr lang="en-US" dirty="0" err="1" smtClean="0"/>
              <a:t>Mujica-Mota</a:t>
            </a:r>
            <a:r>
              <a:rPr lang="en-US" dirty="0" smtClean="0"/>
              <a:t> M, Daniel SJ. Is type 2 diabetes mellitus associated with alterations in hearing? A systematic review and meta-analysis. Laryngoscope 2014; 124: 767-776.</a:t>
            </a:r>
          </a:p>
          <a:p>
            <a:r>
              <a:rPr lang="en-US" b="1" dirty="0" smtClean="0">
                <a:hlinkClick r:id="rId3"/>
              </a:rPr>
              <a:t>^</a:t>
            </a:r>
            <a:r>
              <a:rPr lang="en-US" dirty="0" smtClean="0"/>
              <a:t> </a:t>
            </a:r>
            <a:r>
              <a:rPr lang="en-US" dirty="0" err="1" smtClean="0"/>
              <a:t>Dąbrowski</a:t>
            </a:r>
            <a:r>
              <a:rPr lang="en-US" dirty="0" smtClean="0"/>
              <a:t> M, </a:t>
            </a:r>
            <a:r>
              <a:rPr lang="en-US" dirty="0" err="1" smtClean="0"/>
              <a:t>Niedzielska</a:t>
            </a:r>
            <a:r>
              <a:rPr lang="en-US" dirty="0" smtClean="0"/>
              <a:t> G, </a:t>
            </a:r>
            <a:r>
              <a:rPr lang="en-US" dirty="0" err="1" smtClean="0"/>
              <a:t>Nowakowski</a:t>
            </a:r>
            <a:r>
              <a:rPr lang="en-US" dirty="0" smtClean="0"/>
              <a:t> A. The auditory organ involvement in type 1 diabetes mellitus. </a:t>
            </a:r>
            <a:r>
              <a:rPr lang="en-US" dirty="0" err="1" smtClean="0"/>
              <a:t>Endokrynol</a:t>
            </a:r>
            <a:r>
              <a:rPr lang="en-US" dirty="0" smtClean="0"/>
              <a:t> Pol. 2011; 62: 138–144.</a:t>
            </a:r>
          </a:p>
          <a:p>
            <a:r>
              <a:rPr lang="en-US" b="1" dirty="0" smtClean="0">
                <a:hlinkClick r:id="rId3"/>
              </a:rPr>
              <a:t>^</a:t>
            </a:r>
            <a:r>
              <a:rPr lang="en-US" dirty="0" smtClean="0"/>
              <a:t> Bainbridge KE, Hoffman HJ, </a:t>
            </a:r>
            <a:r>
              <a:rPr lang="en-US" dirty="0" err="1" smtClean="0"/>
              <a:t>Cowie</a:t>
            </a:r>
            <a:r>
              <a:rPr lang="en-US" dirty="0" smtClean="0"/>
              <a:t> CC. Diabetes and hearing impairment in the United States: Audiometric evidence from the National Health and Nutrition Examination Survey, 1999 to 2004. Ann Intern Med. 2008; 149: 1–10.</a:t>
            </a:r>
          </a:p>
          <a:p>
            <a:r>
              <a:rPr lang="en-US" b="1" dirty="0" smtClean="0">
                <a:hlinkClick r:id="rId3"/>
              </a:rPr>
              <a:t>^</a:t>
            </a:r>
            <a:r>
              <a:rPr lang="en-US" dirty="0" smtClean="0"/>
              <a:t> </a:t>
            </a:r>
            <a:r>
              <a:rPr lang="en-US" dirty="0" err="1" smtClean="0"/>
              <a:t>Ren</a:t>
            </a:r>
            <a:r>
              <a:rPr lang="en-US" dirty="0" smtClean="0"/>
              <a:t> J, Zhao P, Chen L, </a:t>
            </a:r>
            <a:r>
              <a:rPr lang="en-US" dirty="0" err="1" smtClean="0"/>
              <a:t>Xu</a:t>
            </a:r>
            <a:r>
              <a:rPr lang="en-US" dirty="0" smtClean="0"/>
              <a:t> A, Brown SN, Xiao X. Hearing loss in middle-aged subjects with type 2 diabetes mellitus. Arch Med Res 2009; 40: 18-23.</a:t>
            </a:r>
          </a:p>
          <a:p>
            <a:r>
              <a:rPr lang="en-US" b="1" dirty="0" smtClean="0">
                <a:hlinkClick r:id="rId3"/>
              </a:rPr>
              <a:t>^</a:t>
            </a:r>
            <a:r>
              <a:rPr lang="en-US" dirty="0" smtClean="0"/>
              <a:t> </a:t>
            </a:r>
            <a:r>
              <a:rPr lang="en-US" dirty="0" err="1" smtClean="0"/>
              <a:t>Dąbrowski</a:t>
            </a:r>
            <a:r>
              <a:rPr lang="en-US" dirty="0" smtClean="0"/>
              <a:t> M, </a:t>
            </a:r>
            <a:r>
              <a:rPr lang="en-US" dirty="0" err="1" smtClean="0"/>
              <a:t>Mielnik-Niedzielska</a:t>
            </a:r>
            <a:r>
              <a:rPr lang="en-US" dirty="0" smtClean="0"/>
              <a:t> G, </a:t>
            </a:r>
            <a:r>
              <a:rPr lang="en-US" dirty="0" err="1" smtClean="0"/>
              <a:t>Nowakowski</a:t>
            </a:r>
            <a:r>
              <a:rPr lang="en-US" dirty="0" smtClean="0"/>
              <a:t> A. Impact of different modifiable factors on hearing function in type 1 and type 2 diabetic subjects . A preliminary study. Ann </a:t>
            </a:r>
            <a:r>
              <a:rPr lang="en-US" dirty="0" err="1" smtClean="0"/>
              <a:t>Agricult</a:t>
            </a:r>
            <a:r>
              <a:rPr lang="en-US" dirty="0" smtClean="0"/>
              <a:t> Environment Med 2013; 20: 773-778.</a:t>
            </a:r>
            <a:endParaRPr lang="ka-GE" dirty="0" smtClean="0"/>
          </a:p>
          <a:p>
            <a:r>
              <a:rPr lang="en-US" dirty="0" err="1" smtClean="0"/>
              <a:t>Alvarenga</a:t>
            </a:r>
            <a:r>
              <a:rPr lang="en-US" dirty="0" smtClean="0"/>
              <a:t> KF, Duarte JL, Silva DPC, </a:t>
            </a:r>
            <a:r>
              <a:rPr lang="en-US" dirty="0" err="1" smtClean="0"/>
              <a:t>Agostinho-Pesse</a:t>
            </a:r>
            <a:r>
              <a:rPr lang="en-US" dirty="0" smtClean="0"/>
              <a:t> RS, </a:t>
            </a:r>
            <a:r>
              <a:rPr lang="en-US" dirty="0" err="1" smtClean="0"/>
              <a:t>Negrato</a:t>
            </a:r>
            <a:r>
              <a:rPr lang="en-US" dirty="0" smtClean="0"/>
              <a:t> CA, Costa OA. P300 cognitive potential in subjects with type II diabetic group subjects mellitus. </a:t>
            </a:r>
            <a:r>
              <a:rPr lang="en-US" dirty="0" err="1" smtClean="0"/>
              <a:t>Braz</a:t>
            </a:r>
            <a:r>
              <a:rPr lang="en-US" dirty="0" smtClean="0"/>
              <a:t> J </a:t>
            </a:r>
            <a:r>
              <a:rPr lang="en-US" dirty="0" err="1" smtClean="0"/>
              <a:t>Otorhinolaryngol</a:t>
            </a:r>
            <a:r>
              <a:rPr lang="en-US" dirty="0" smtClean="0"/>
              <a:t>. 2005;71(2):202-7. 2.Maia CAS, Campos CAH. Type II diabetic group subjects Mellitus as an etiological factor of hearing impairment. </a:t>
            </a:r>
            <a:r>
              <a:rPr lang="en-US" dirty="0" err="1" smtClean="0"/>
              <a:t>Braz</a:t>
            </a:r>
            <a:r>
              <a:rPr lang="en-US" dirty="0" smtClean="0"/>
              <a:t> J </a:t>
            </a:r>
            <a:r>
              <a:rPr lang="en-US" dirty="0" err="1" smtClean="0"/>
              <a:t>Otorhinolaryngol</a:t>
            </a:r>
            <a:r>
              <a:rPr lang="en-US" dirty="0" smtClean="0"/>
              <a:t>. 2005;71(2):208-14. 3.Robbins SL, </a:t>
            </a:r>
            <a:r>
              <a:rPr lang="en-US" dirty="0" err="1" smtClean="0"/>
              <a:t>Cotran</a:t>
            </a:r>
            <a:r>
              <a:rPr lang="en-US" dirty="0" smtClean="0"/>
              <a:t> RS, Kumar V. Pathologic basis of disease. 3rd ed. Philadelphia: WB </a:t>
            </a:r>
            <a:r>
              <a:rPr lang="en-US" dirty="0" err="1" smtClean="0"/>
              <a:t>Sauders</a:t>
            </a:r>
            <a:r>
              <a:rPr lang="en-US" dirty="0" smtClean="0"/>
              <a:t> Co; 1991. 4.Makishima K, Tanaka AK. Pathological changes of the inner ear and central auditory pathway in type II diabetic group subjects. Ann </a:t>
            </a:r>
            <a:r>
              <a:rPr lang="en-US" dirty="0" err="1" smtClean="0"/>
              <a:t>Otol</a:t>
            </a:r>
            <a:r>
              <a:rPr lang="en-US" dirty="0" smtClean="0"/>
              <a:t> </a:t>
            </a:r>
            <a:r>
              <a:rPr lang="en-US" dirty="0" err="1" smtClean="0"/>
              <a:t>Rhinol</a:t>
            </a:r>
            <a:r>
              <a:rPr lang="en-US" dirty="0" smtClean="0"/>
              <a:t> </a:t>
            </a:r>
            <a:r>
              <a:rPr lang="en-US" dirty="0" err="1" smtClean="0"/>
              <a:t>Laryngol</a:t>
            </a:r>
            <a:r>
              <a:rPr lang="en-US" dirty="0" smtClean="0"/>
              <a:t>. </a:t>
            </a:r>
          </a:p>
          <a:p>
            <a:endParaRPr lang="en-US" dirty="0"/>
          </a:p>
        </p:txBody>
      </p:sp>
      <p:pic>
        <p:nvPicPr>
          <p:cNvPr id="1027" name="Picture 3" descr="C:\Users\User\Desktop\10833752_901701466515468_1218362752_n.jpg"/>
          <p:cNvPicPr>
            <a:picLocks noChangeAspect="1" noChangeArrowheads="1"/>
          </p:cNvPicPr>
          <p:nvPr/>
        </p:nvPicPr>
        <p:blipFill>
          <a:blip r:embed="rId4" cstate="print"/>
          <a:srcRect/>
          <a:stretch>
            <a:fillRect/>
          </a:stretch>
        </p:blipFill>
        <p:spPr bwMode="auto">
          <a:xfrm>
            <a:off x="7308304" y="1484785"/>
            <a:ext cx="1656184" cy="792087"/>
          </a:xfrm>
          <a:prstGeom prst="rect">
            <a:avLst/>
          </a:prstGeom>
          <a:noFill/>
        </p:spPr>
      </p:pic>
      <p:pic>
        <p:nvPicPr>
          <p:cNvPr id="1028" name="Picture 4" descr="C:\Users\User\Desktop\10850769_901701473182134_664893717_n.jpg"/>
          <p:cNvPicPr>
            <a:picLocks noChangeAspect="1" noChangeArrowheads="1"/>
          </p:cNvPicPr>
          <p:nvPr/>
        </p:nvPicPr>
        <p:blipFill>
          <a:blip r:embed="rId5" cstate="print"/>
          <a:srcRect/>
          <a:stretch>
            <a:fillRect/>
          </a:stretch>
        </p:blipFill>
        <p:spPr bwMode="auto">
          <a:xfrm>
            <a:off x="0" y="1340769"/>
            <a:ext cx="3563888" cy="10801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352928" cy="5589240"/>
          </a:xfrm>
        </p:spPr>
        <p:txBody>
          <a:bodyPr>
            <a:normAutofit/>
          </a:bodyPr>
          <a:lstStyle/>
          <a:p>
            <a:r>
              <a:rPr lang="ka-GE" dirty="0" smtClean="0">
                <a:solidFill>
                  <a:schemeClr val="tx2">
                    <a:lumMod val="90000"/>
                  </a:schemeClr>
                </a:solidFill>
              </a:rPr>
              <a:t>დიაბეტის დროს სმენითი გართულებები შეიძლება განპირობებული იყოს ზურგის ტვინის (სპინალური) ნერვული უჯრედების ატროფიით, ვესტიბულოკოქლეარული ნერვის მიელინური გარსის დეგენერაციით და წვრილი სისხლძარღვების კედლების გასქელებით.</a:t>
            </a:r>
          </a:p>
          <a:p>
            <a:pPr>
              <a:buNone/>
            </a:pPr>
            <a:endParaRPr lang="en-US" dirty="0" smtClean="0">
              <a:solidFill>
                <a:schemeClr val="tx2">
                  <a:lumMod val="90000"/>
                </a:schemeClr>
              </a:solidFill>
            </a:endParaRPr>
          </a:p>
          <a:p>
            <a:r>
              <a:rPr lang="ka-GE" dirty="0" smtClean="0">
                <a:solidFill>
                  <a:schemeClr val="tx2">
                    <a:lumMod val="90000"/>
                  </a:schemeClr>
                </a:solidFill>
              </a:rPr>
              <a:t>2008 წელს გამოქვეყნდა შინაგანი მედიცინის თეზისები, რომელთა მიხედვითაც აღმოჩნდა, რომ 21% დიაბეტიან ზრდასრულს ჰქონდა სმენის დაქვეითება. </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755576" y="260648"/>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r>
              <a:rPr lang="en-US" dirty="0" smtClean="0">
                <a:solidFill>
                  <a:schemeClr val="tx2">
                    <a:lumMod val="50000"/>
                  </a:schemeClr>
                </a:solidFill>
              </a:rPr>
              <a:t/>
            </a:r>
            <a:br>
              <a:rPr lang="en-US" dirty="0" smtClean="0">
                <a:solidFill>
                  <a:schemeClr val="tx2">
                    <a:lumMod val="50000"/>
                  </a:schemeClr>
                </a:solidFill>
              </a:rPr>
            </a:b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755576" y="2564904"/>
            <a:ext cx="7772400" cy="1944216"/>
          </a:xfrm>
        </p:spPr>
        <p:txBody>
          <a:bodyPr/>
          <a:lstStyle/>
          <a:p>
            <a:pPr algn="ctr"/>
            <a:r>
              <a:rPr lang="ka-GE" dirty="0" smtClean="0">
                <a:solidFill>
                  <a:schemeClr val="tx2">
                    <a:lumMod val="50000"/>
                  </a:schemeClr>
                </a:solidFill>
              </a:rPr>
              <a:t>გმადლობთ ყურადღებისთვის</a:t>
            </a:r>
            <a:endParaRPr lang="en-US" dirty="0">
              <a:solidFill>
                <a:schemeClr val="tx2">
                  <a:lumMod val="50000"/>
                </a:schemeClr>
              </a:solidFill>
            </a:endParaRPr>
          </a:p>
        </p:txBody>
      </p:sp>
      <p:pic>
        <p:nvPicPr>
          <p:cNvPr id="7" name="Content Placeholder 6" descr="enmedic.jpg"/>
          <p:cNvPicPr>
            <a:picLocks noGrp="1" noChangeAspect="1"/>
          </p:cNvPicPr>
          <p:nvPr>
            <p:ph idx="4294967295"/>
          </p:nvPr>
        </p:nvPicPr>
        <p:blipFill>
          <a:blip r:embed="rId2" cstate="print"/>
          <a:stretch>
            <a:fillRect/>
          </a:stretch>
        </p:blipFill>
        <p:spPr>
          <a:xfrm>
            <a:off x="6119813" y="260350"/>
            <a:ext cx="3024187" cy="151288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340768"/>
            <a:ext cx="8604448" cy="5517232"/>
          </a:xfrm>
        </p:spPr>
        <p:txBody>
          <a:bodyPr/>
          <a:lstStyle/>
          <a:p>
            <a:endParaRPr lang="ka-GE" dirty="0" smtClean="0">
              <a:solidFill>
                <a:schemeClr val="tx2">
                  <a:lumMod val="90000"/>
                </a:schemeClr>
              </a:solidFill>
            </a:endParaRPr>
          </a:p>
          <a:p>
            <a:r>
              <a:rPr lang="ka-GE" dirty="0" smtClean="0">
                <a:solidFill>
                  <a:schemeClr val="tx2">
                    <a:lumMod val="90000"/>
                  </a:schemeClr>
                </a:solidFill>
              </a:rPr>
              <a:t>სმენის დაქვეითება შეიძლება იყოს დროებითი ან მუდმივი, რაც დამოკიდებულია სხვადასხვა მიზეზზე. სმენის დაკარგვა დიაბეტით დაავადებულ პაციენტებში არ ხდება უეცრად.  სმენის დაკარგვა ხდება თანდათანობითი, სმენის გაუარესებით დროთა განმავლობაში.</a:t>
            </a:r>
          </a:p>
          <a:p>
            <a:r>
              <a:rPr lang="ka-GE" dirty="0" smtClean="0">
                <a:solidFill>
                  <a:schemeClr val="tx2">
                    <a:lumMod val="90000"/>
                  </a:schemeClr>
                </a:solidFill>
              </a:rPr>
              <a:t> სმენის დროებითი დაქვეითება უფრო ხშირად გვხვდება, ვიდრე მუდმივი.</a:t>
            </a:r>
            <a:endParaRPr lang="en-US" dirty="0" smtClean="0">
              <a:solidFill>
                <a:schemeClr val="tx2">
                  <a:lumMod val="90000"/>
                </a:schemeClr>
              </a:solidFill>
            </a:endParaRPr>
          </a:p>
          <a:p>
            <a:endParaRPr lang="en-US" dirty="0"/>
          </a:p>
        </p:txBody>
      </p:sp>
      <p:sp>
        <p:nvSpPr>
          <p:cNvPr id="2" name="Title 1"/>
          <p:cNvSpPr>
            <a:spLocks noGrp="1"/>
          </p:cNvSpPr>
          <p:nvPr>
            <p:ph type="title"/>
          </p:nvPr>
        </p:nvSpPr>
        <p:spPr>
          <a:xfrm>
            <a:off x="971600" y="260648"/>
            <a:ext cx="7772400" cy="914400"/>
          </a:xfrm>
        </p:spPr>
        <p:txBody>
          <a:bodyPr>
            <a:normAutofit fontScale="90000"/>
          </a:bodyPr>
          <a:lstStyle/>
          <a:p>
            <a:pPr algn="ctr"/>
            <a:r>
              <a:rPr lang="ka-GE" sz="3200" b="1" dirty="0" smtClean="0">
                <a:solidFill>
                  <a:schemeClr val="tx2">
                    <a:lumMod val="50000"/>
                  </a:schemeClr>
                </a:solidFill>
              </a:rPr>
              <a:t>სმენის დარღვევები შაქრიანი დიაბეტის დროს</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9552" y="1484784"/>
            <a:ext cx="8604448" cy="5373216"/>
          </a:xfrm>
        </p:spPr>
        <p:txBody>
          <a:bodyPr>
            <a:normAutofit fontScale="85000" lnSpcReduction="10000"/>
          </a:bodyPr>
          <a:lstStyle/>
          <a:p>
            <a:r>
              <a:rPr lang="ka-GE" dirty="0" smtClean="0">
                <a:solidFill>
                  <a:schemeClr val="tx2">
                    <a:lumMod val="90000"/>
                  </a:schemeClr>
                </a:solidFill>
              </a:rPr>
              <a:t> ასაკი  </a:t>
            </a:r>
            <a:endParaRPr lang="en-US" dirty="0" smtClean="0">
              <a:solidFill>
                <a:schemeClr val="tx2">
                  <a:lumMod val="90000"/>
                </a:schemeClr>
              </a:solidFill>
            </a:endParaRPr>
          </a:p>
          <a:p>
            <a:r>
              <a:rPr lang="ka-GE" dirty="0" smtClean="0">
                <a:solidFill>
                  <a:schemeClr val="tx2">
                    <a:lumMod val="90000"/>
                  </a:schemeClr>
                </a:solidFill>
              </a:rPr>
              <a:t>ხმაური</a:t>
            </a:r>
            <a:endParaRPr lang="en-US" dirty="0" smtClean="0">
              <a:solidFill>
                <a:schemeClr val="tx2">
                  <a:lumMod val="90000"/>
                </a:schemeClr>
              </a:solidFill>
            </a:endParaRPr>
          </a:p>
          <a:p>
            <a:r>
              <a:rPr lang="ka-GE" dirty="0" smtClean="0">
                <a:solidFill>
                  <a:schemeClr val="tx2">
                    <a:lumMod val="90000"/>
                  </a:schemeClr>
                </a:solidFill>
              </a:rPr>
              <a:t> მოწევა </a:t>
            </a:r>
            <a:endParaRPr lang="en-US" dirty="0" smtClean="0">
              <a:solidFill>
                <a:schemeClr val="tx2">
                  <a:lumMod val="90000"/>
                </a:schemeClr>
              </a:solidFill>
            </a:endParaRPr>
          </a:p>
          <a:p>
            <a:r>
              <a:rPr lang="ka-GE" dirty="0" smtClean="0">
                <a:solidFill>
                  <a:schemeClr val="tx2">
                    <a:lumMod val="90000"/>
                  </a:schemeClr>
                </a:solidFill>
              </a:rPr>
              <a:t>BMI</a:t>
            </a:r>
            <a:endParaRPr lang="en-US" dirty="0" smtClean="0">
              <a:solidFill>
                <a:schemeClr val="tx2">
                  <a:lumMod val="90000"/>
                </a:schemeClr>
              </a:solidFill>
            </a:endParaRPr>
          </a:p>
          <a:p>
            <a:r>
              <a:rPr lang="ka-GE" dirty="0" smtClean="0">
                <a:solidFill>
                  <a:schemeClr val="tx2">
                    <a:lumMod val="90000"/>
                  </a:schemeClr>
                </a:solidFill>
              </a:rPr>
              <a:t>გარდა ამისა, არსებობს სხვა ფაქტორები, რომლებიც გავლენას ახდენენ დიაბეტიანებში სმენის დაქვეითებაზე. </a:t>
            </a:r>
            <a:endParaRPr lang="en-US" dirty="0" smtClean="0">
              <a:solidFill>
                <a:schemeClr val="tx2">
                  <a:lumMod val="90000"/>
                </a:schemeClr>
              </a:solidFill>
            </a:endParaRPr>
          </a:p>
          <a:p>
            <a:r>
              <a:rPr lang="ka-GE" dirty="0" smtClean="0">
                <a:solidFill>
                  <a:schemeClr val="tx2">
                    <a:lumMod val="90000"/>
                  </a:schemeClr>
                </a:solidFill>
              </a:rPr>
              <a:t>ეს მოიცავს დიაბეტის მეტაბოლურ კონტროლს, </a:t>
            </a:r>
            <a:endParaRPr lang="en-US" dirty="0" smtClean="0">
              <a:solidFill>
                <a:schemeClr val="tx2">
                  <a:lumMod val="90000"/>
                </a:schemeClr>
              </a:solidFill>
            </a:endParaRPr>
          </a:p>
          <a:p>
            <a:r>
              <a:rPr lang="ka-GE" dirty="0" smtClean="0">
                <a:solidFill>
                  <a:schemeClr val="tx2">
                    <a:lumMod val="90000"/>
                  </a:schemeClr>
                </a:solidFill>
              </a:rPr>
              <a:t>დაავადების მიმდინარეობას, </a:t>
            </a:r>
            <a:endParaRPr lang="en-US" dirty="0" smtClean="0">
              <a:solidFill>
                <a:schemeClr val="tx2">
                  <a:lumMod val="90000"/>
                </a:schemeClr>
              </a:solidFill>
            </a:endParaRPr>
          </a:p>
          <a:p>
            <a:r>
              <a:rPr lang="ka-GE" dirty="0" smtClean="0">
                <a:solidFill>
                  <a:schemeClr val="tx2">
                    <a:lumMod val="90000"/>
                  </a:schemeClr>
                </a:solidFill>
              </a:rPr>
              <a:t>ანტიდიაბეტური მედიკამენტებს და სხვა ფაქტორებს. </a:t>
            </a:r>
            <a:endParaRPr lang="en-US" dirty="0" smtClean="0">
              <a:solidFill>
                <a:schemeClr val="tx2">
                  <a:lumMod val="90000"/>
                </a:schemeClr>
              </a:solidFill>
            </a:endParaRPr>
          </a:p>
          <a:p>
            <a:r>
              <a:rPr lang="ka-GE" dirty="0" smtClean="0">
                <a:solidFill>
                  <a:schemeClr val="tx2">
                    <a:lumMod val="90000"/>
                  </a:schemeClr>
                </a:solidFill>
              </a:rPr>
              <a:t>ზუსტი მექანიზმი პათოგენეზისა, რომელიც განაპირობებს სმენის დაქვეითებას, ბოლომდე არ არის დადგენილი. თუმცა, სხვა დიაბეტის გართულებები, როგორებიცაა: ოქსიდაციური სტრესი, ათეროსკლეროზის სწრაფი განვითარება – მნიშვნელოვან როლს თამაშობს. </a:t>
            </a:r>
            <a:endParaRPr lang="en-US" dirty="0" smtClean="0">
              <a:solidFill>
                <a:schemeClr val="tx2">
                  <a:lumMod val="90000"/>
                </a:schemeClr>
              </a:solidFill>
            </a:endParaRPr>
          </a:p>
          <a:p>
            <a:endParaRPr lang="en-US" dirty="0">
              <a:solidFill>
                <a:schemeClr val="tx2">
                  <a:lumMod val="90000"/>
                </a:schemeClr>
              </a:solidFill>
            </a:endParaRPr>
          </a:p>
        </p:txBody>
      </p:sp>
      <p:sp>
        <p:nvSpPr>
          <p:cNvPr id="5" name="Title 4"/>
          <p:cNvSpPr>
            <a:spLocks noGrp="1"/>
          </p:cNvSpPr>
          <p:nvPr>
            <p:ph type="title"/>
          </p:nvPr>
        </p:nvSpPr>
        <p:spPr>
          <a:xfrm>
            <a:off x="899592" y="188640"/>
            <a:ext cx="7772400" cy="914400"/>
          </a:xfrm>
        </p:spPr>
        <p:txBody>
          <a:bodyPr>
            <a:normAutofit fontScale="90000"/>
          </a:bodyPr>
          <a:lstStyle/>
          <a:p>
            <a:pPr algn="ctr"/>
            <a:r>
              <a:rPr lang="ka-GE" b="1" dirty="0" smtClean="0"/>
              <a:t> </a:t>
            </a:r>
            <a:r>
              <a:rPr lang="ka-GE" sz="3000" b="1" dirty="0" smtClean="0">
                <a:solidFill>
                  <a:schemeClr val="tx2">
                    <a:lumMod val="50000"/>
                  </a:schemeClr>
                </a:solidFill>
              </a:rPr>
              <a:t>სმენის დაქვეითების რისკ-ფაქტორი და პათოგენეზი დიაბეტის დროს</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268760"/>
            <a:ext cx="7992888" cy="5256584"/>
          </a:xfrm>
        </p:spPr>
        <p:txBody>
          <a:bodyPr>
            <a:normAutofit/>
          </a:bodyPr>
          <a:lstStyle/>
          <a:p>
            <a:r>
              <a:rPr lang="ka-GE" dirty="0" smtClean="0">
                <a:solidFill>
                  <a:schemeClr val="tx2">
                    <a:lumMod val="90000"/>
                  </a:schemeClr>
                </a:solidFill>
              </a:rPr>
              <a:t>ჩატარებული ჰისტოპათოლოგიური კვლევის შედეგად დიაბეტით დაავადებულ მოსახლეობაში აღმოჩენილ იქნა სმენის არტერიის ათეროსკლეროზული ცვლილებები. </a:t>
            </a:r>
            <a:r>
              <a:rPr lang="en-US" dirty="0" err="1" smtClean="0">
                <a:solidFill>
                  <a:schemeClr val="tx2">
                    <a:lumMod val="90000"/>
                  </a:schemeClr>
                </a:solidFill>
              </a:rPr>
              <a:t>Stria</a:t>
            </a:r>
            <a:r>
              <a:rPr lang="en-US" dirty="0" smtClean="0">
                <a:solidFill>
                  <a:schemeClr val="tx2">
                    <a:lumMod val="90000"/>
                  </a:schemeClr>
                </a:solidFill>
              </a:rPr>
              <a:t> </a:t>
            </a:r>
            <a:r>
              <a:rPr lang="en-US" dirty="0" err="1" smtClean="0">
                <a:solidFill>
                  <a:schemeClr val="tx2">
                    <a:lumMod val="90000"/>
                  </a:schemeClr>
                </a:solidFill>
              </a:rPr>
              <a:t>vascularis</a:t>
            </a:r>
            <a:r>
              <a:rPr lang="en-US" dirty="0" smtClean="0">
                <a:solidFill>
                  <a:schemeClr val="tx2">
                    <a:lumMod val="90000"/>
                  </a:schemeClr>
                </a:solidFill>
              </a:rPr>
              <a:t> </a:t>
            </a:r>
            <a:r>
              <a:rPr lang="ka-GE" dirty="0" smtClean="0">
                <a:solidFill>
                  <a:schemeClr val="tx2">
                    <a:lumMod val="90000"/>
                  </a:schemeClr>
                </a:solidFill>
              </a:rPr>
              <a:t>კაპილარის კედლები, ბაზალური მემბრანა და ენდოლიმფაც შეიძლება იყოს  გასქელებული. უფრო მეტიც, აღინიშნება </a:t>
            </a:r>
            <a:r>
              <a:rPr lang="en-US" dirty="0" err="1" smtClean="0">
                <a:solidFill>
                  <a:schemeClr val="tx2">
                    <a:lumMod val="90000"/>
                  </a:schemeClr>
                </a:solidFill>
              </a:rPr>
              <a:t>stria</a:t>
            </a:r>
            <a:r>
              <a:rPr lang="en-US" dirty="0" smtClean="0">
                <a:solidFill>
                  <a:schemeClr val="tx2">
                    <a:lumMod val="90000"/>
                  </a:schemeClr>
                </a:solidFill>
              </a:rPr>
              <a:t> </a:t>
            </a:r>
            <a:r>
              <a:rPr lang="en-US" dirty="0" err="1" smtClean="0">
                <a:solidFill>
                  <a:schemeClr val="tx2">
                    <a:lumMod val="90000"/>
                  </a:schemeClr>
                </a:solidFill>
              </a:rPr>
              <a:t>vascularis</a:t>
            </a:r>
            <a:r>
              <a:rPr lang="en-US" dirty="0" smtClean="0">
                <a:solidFill>
                  <a:schemeClr val="tx2">
                    <a:lumMod val="90000"/>
                  </a:schemeClr>
                </a:solidFill>
              </a:rPr>
              <a:t>-</a:t>
            </a:r>
            <a:r>
              <a:rPr lang="ka-GE" dirty="0" smtClean="0">
                <a:solidFill>
                  <a:schemeClr val="tx2">
                    <a:lumMod val="90000"/>
                  </a:schemeClr>
                </a:solidFill>
              </a:rPr>
              <a:t>სა და  გარეთა წამწამოვანი უჯრედების ატროფია, ასევე აღინიშნება ცვლილებები ნერვულ ნაწილშიც: ატროფია სპირალური განგლიებისა და თავის ქალის მე-8 ნერვის დემიელინიზაცია</a:t>
            </a:r>
            <a:r>
              <a:rPr lang="ka-GE" dirty="0" smtClean="0"/>
              <a:t>. </a:t>
            </a:r>
            <a:endParaRPr lang="en-US" dirty="0" smtClean="0"/>
          </a:p>
          <a:p>
            <a:endParaRPr lang="en-US" dirty="0"/>
          </a:p>
        </p:txBody>
      </p:sp>
      <p:sp>
        <p:nvSpPr>
          <p:cNvPr id="2" name="Title 1"/>
          <p:cNvSpPr>
            <a:spLocks noGrp="1"/>
          </p:cNvSpPr>
          <p:nvPr>
            <p:ph type="title"/>
          </p:nvPr>
        </p:nvSpPr>
        <p:spPr>
          <a:xfrm>
            <a:off x="899592" y="188640"/>
            <a:ext cx="7772400" cy="914400"/>
          </a:xfrm>
        </p:spPr>
        <p:txBody>
          <a:bodyPr>
            <a:normAutofit fontScale="90000"/>
          </a:bodyPr>
          <a:lstStyle/>
          <a:p>
            <a:pPr algn="ctr"/>
            <a:r>
              <a:rPr lang="ka-GE" sz="3200" b="1" dirty="0" smtClean="0">
                <a:solidFill>
                  <a:schemeClr val="tx2">
                    <a:lumMod val="50000"/>
                  </a:schemeClr>
                </a:solidFill>
              </a:rPr>
              <a:t>ჰისტოპათოლოგიური ცვლილებები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Cochlear_PEDF_landscapex330.jpg"/>
          <p:cNvPicPr>
            <a:picLocks noGrp="1" noChangeAspect="1"/>
          </p:cNvPicPr>
          <p:nvPr>
            <p:ph sz="half" idx="1"/>
          </p:nvPr>
        </p:nvPicPr>
        <p:blipFill>
          <a:blip r:embed="rId2" cstate="print"/>
          <a:stretch>
            <a:fillRect/>
          </a:stretch>
        </p:blipFill>
        <p:spPr>
          <a:xfrm>
            <a:off x="457200" y="1380865"/>
            <a:ext cx="5338936" cy="5053202"/>
          </a:xfrm>
        </p:spPr>
      </p:pic>
      <p:pic>
        <p:nvPicPr>
          <p:cNvPr id="8" name="Content Placeholder 7" descr="electrode_array.jpg"/>
          <p:cNvPicPr>
            <a:picLocks noGrp="1" noChangeAspect="1"/>
          </p:cNvPicPr>
          <p:nvPr>
            <p:ph sz="half" idx="2"/>
          </p:nvPr>
        </p:nvPicPr>
        <p:blipFill>
          <a:blip r:embed="rId3" cstate="print"/>
          <a:stretch>
            <a:fillRect/>
          </a:stretch>
        </p:blipFill>
        <p:spPr>
          <a:xfrm>
            <a:off x="6156176" y="260648"/>
            <a:ext cx="2810067" cy="216024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44824"/>
            <a:ext cx="8208912" cy="4752528"/>
          </a:xfrm>
        </p:spPr>
        <p:txBody>
          <a:bodyPr>
            <a:normAutofit lnSpcReduction="10000"/>
          </a:bodyPr>
          <a:lstStyle/>
          <a:p>
            <a:pPr lvl="0"/>
            <a:r>
              <a:rPr lang="ka-GE" b="1" dirty="0" smtClean="0">
                <a:solidFill>
                  <a:schemeClr val="tx2">
                    <a:lumMod val="90000"/>
                  </a:schemeClr>
                </a:solidFill>
              </a:rPr>
              <a:t>მსუბუქი: </a:t>
            </a:r>
            <a:r>
              <a:rPr lang="ka-GE" dirty="0" smtClean="0">
                <a:solidFill>
                  <a:schemeClr val="tx2">
                    <a:lumMod val="90000"/>
                  </a:schemeClr>
                </a:solidFill>
              </a:rPr>
              <a:t>ისეთი</a:t>
            </a:r>
            <a:r>
              <a:rPr lang="ka-GE" b="1" dirty="0" smtClean="0">
                <a:solidFill>
                  <a:schemeClr val="tx2">
                    <a:lumMod val="90000"/>
                  </a:schemeClr>
                </a:solidFill>
              </a:rPr>
              <a:t> </a:t>
            </a:r>
            <a:r>
              <a:rPr lang="ka-GE" dirty="0" smtClean="0">
                <a:solidFill>
                  <a:schemeClr val="tx2">
                    <a:lumMod val="90000"/>
                  </a:schemeClr>
                </a:solidFill>
              </a:rPr>
              <a:t>გაძნელებული და ნაზი ხმის გარჩევა, როგორიცაა ჩურჩული.</a:t>
            </a:r>
            <a:endParaRPr lang="en-US" dirty="0" smtClean="0">
              <a:solidFill>
                <a:schemeClr val="tx2">
                  <a:lumMod val="90000"/>
                </a:schemeClr>
              </a:solidFill>
            </a:endParaRPr>
          </a:p>
          <a:p>
            <a:pPr lvl="0"/>
            <a:r>
              <a:rPr lang="ka-GE" b="1" dirty="0" smtClean="0">
                <a:solidFill>
                  <a:schemeClr val="tx2">
                    <a:lumMod val="90000"/>
                  </a:schemeClr>
                </a:solidFill>
              </a:rPr>
              <a:t>საშუალო:</a:t>
            </a:r>
            <a:r>
              <a:rPr lang="ka-GE" dirty="0" smtClean="0">
                <a:solidFill>
                  <a:schemeClr val="tx2">
                    <a:lumMod val="90000"/>
                  </a:schemeClr>
                </a:solidFill>
              </a:rPr>
              <a:t> საუბრის დროს სხვების სიტყვები არ გესმით მკაფიოდ. აუცილებელია დახმარება.</a:t>
            </a:r>
            <a:endParaRPr lang="en-US" dirty="0" smtClean="0">
              <a:solidFill>
                <a:schemeClr val="tx2">
                  <a:lumMod val="90000"/>
                </a:schemeClr>
              </a:solidFill>
            </a:endParaRPr>
          </a:p>
          <a:p>
            <a:pPr lvl="0"/>
            <a:r>
              <a:rPr lang="ka-GE" b="1" dirty="0" smtClean="0">
                <a:solidFill>
                  <a:schemeClr val="tx2">
                    <a:lumMod val="90000"/>
                  </a:schemeClr>
                </a:solidFill>
              </a:rPr>
              <a:t>საშუალოდ მძიმე:</a:t>
            </a:r>
            <a:r>
              <a:rPr lang="ka-GE" dirty="0" smtClean="0">
                <a:solidFill>
                  <a:schemeClr val="tx2">
                    <a:lumMod val="90000"/>
                  </a:schemeClr>
                </a:solidFill>
              </a:rPr>
              <a:t> მკაფიოდ ვერ ისმენთ ხმამაღალ საუბარს ან მაღალ ხმას, მაგალითად, ტელეფონის ზარი.</a:t>
            </a:r>
            <a:endParaRPr lang="en-US" dirty="0" smtClean="0">
              <a:solidFill>
                <a:schemeClr val="tx2">
                  <a:lumMod val="90000"/>
                </a:schemeClr>
              </a:solidFill>
            </a:endParaRPr>
          </a:p>
          <a:p>
            <a:pPr lvl="0"/>
            <a:r>
              <a:rPr lang="ka-GE" b="1" dirty="0" smtClean="0">
                <a:solidFill>
                  <a:schemeClr val="tx2">
                    <a:lumMod val="90000"/>
                  </a:schemeClr>
                </a:solidFill>
              </a:rPr>
              <a:t>მძიმე:</a:t>
            </a:r>
            <a:r>
              <a:rPr lang="ka-GE" dirty="0" smtClean="0">
                <a:solidFill>
                  <a:schemeClr val="tx2">
                    <a:lumMod val="90000"/>
                  </a:schemeClr>
                </a:solidFill>
              </a:rPr>
              <a:t> ისმის მხოლოდ ძალიან მაღალი ხმები, როგორებიცაა – ყვირილი ან მტვერსასრუტის ხმაური.</a:t>
            </a:r>
            <a:endParaRPr lang="en-US" dirty="0" smtClean="0">
              <a:solidFill>
                <a:schemeClr val="tx2">
                  <a:lumMod val="90000"/>
                </a:schemeClr>
              </a:solidFill>
            </a:endParaRPr>
          </a:p>
          <a:p>
            <a:r>
              <a:rPr lang="ka-GE" b="1" dirty="0" smtClean="0">
                <a:solidFill>
                  <a:schemeClr val="tx2">
                    <a:lumMod val="90000"/>
                  </a:schemeClr>
                </a:solidFill>
              </a:rPr>
              <a:t>ღრმა:</a:t>
            </a:r>
            <a:r>
              <a:rPr lang="ka-GE" dirty="0" smtClean="0">
                <a:solidFill>
                  <a:schemeClr val="tx2">
                    <a:lumMod val="90000"/>
                  </a:schemeClr>
                </a:solidFill>
              </a:rPr>
              <a:t> გაძნელებულია ნებისმიერი ხმის აღქმა</a:t>
            </a:r>
            <a:r>
              <a:rPr lang="ka-GE" dirty="0" smtClean="0">
                <a:solidFill>
                  <a:schemeClr val="tx2"/>
                </a:solidFill>
              </a:rPr>
              <a:t>.</a:t>
            </a:r>
            <a:endParaRPr lang="en-US" dirty="0" smtClean="0">
              <a:solidFill>
                <a:schemeClr val="tx2"/>
              </a:solidFill>
            </a:endParaRPr>
          </a:p>
          <a:p>
            <a:endParaRPr lang="en-US" dirty="0"/>
          </a:p>
        </p:txBody>
      </p:sp>
      <p:sp>
        <p:nvSpPr>
          <p:cNvPr id="2" name="Title 1"/>
          <p:cNvSpPr>
            <a:spLocks noGrp="1"/>
          </p:cNvSpPr>
          <p:nvPr>
            <p:ph type="title"/>
          </p:nvPr>
        </p:nvSpPr>
        <p:spPr>
          <a:xfrm>
            <a:off x="971600" y="260648"/>
            <a:ext cx="7772400" cy="1296144"/>
          </a:xfrm>
        </p:spPr>
        <p:txBody>
          <a:bodyPr>
            <a:normAutofit fontScale="90000"/>
          </a:bodyPr>
          <a:lstStyle/>
          <a:p>
            <a:pPr algn="ctr"/>
            <a:r>
              <a:rPr lang="ka-GE" sz="2800" b="1" dirty="0" smtClean="0">
                <a:solidFill>
                  <a:schemeClr val="tx2">
                    <a:lumMod val="50000"/>
                  </a:schemeClr>
                </a:solidFill>
              </a:rPr>
              <a:t>სმენის დაქვეითება და ხმის აღქმის შესაძლებლობა იყოფა ქვემოთ მოცემულ ხუთ დონედ: </a:t>
            </a:r>
            <a:endParaRPr lang="en-US" sz="2800" b="1" dirty="0">
              <a:solidFill>
                <a:schemeClr val="tx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2406</TotalTime>
  <Words>1646</Words>
  <Application>Microsoft Office PowerPoint</Application>
  <PresentationFormat>On-screen Show (4:3)</PresentationFormat>
  <Paragraphs>170</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  სმენის დარღვევები შაქრიანი დიაბეტის დროს</vt:lpstr>
      <vt:lpstr>სმენის დარღვევები შაქრიანი დიაბეტის დროს </vt:lpstr>
      <vt:lpstr>სმენის დარღვევები შაქრიანი დიაბეტის დროს</vt:lpstr>
      <vt:lpstr>სმენის დარღვევები შაქრიანი დიაბეტის დროს </vt:lpstr>
      <vt:lpstr>სმენის დარღვევები შაქრიანი დიაბეტის დროს</vt:lpstr>
      <vt:lpstr> სმენის დაქვეითების რისკ-ფაქტორი და პათოგენეზი დიაბეტის დროს </vt:lpstr>
      <vt:lpstr>ჰისტოპათოლოგიური ცვლილებები  </vt:lpstr>
      <vt:lpstr>Slide 8</vt:lpstr>
      <vt:lpstr>სმენის დაქვეითება და ხმის აღქმის შესაძლებლობა იყოფა ქვემოთ მოცემულ ხუთ დონედ: </vt:lpstr>
      <vt:lpstr>სმენის დარღვევები შაქრიანი დიაბეტის დროს</vt:lpstr>
      <vt:lpstr>სმენის დარღვევები შაქრიანი დიაბეტის დროს</vt:lpstr>
      <vt:lpstr>სმენის დარღვევები შაქრიანი დიაბეტის დროს</vt:lpstr>
      <vt:lpstr>სმენის დაქვეითების მიზეზები </vt:lpstr>
      <vt:lpstr>სმენის დაქვეითების მიზეზები</vt:lpstr>
      <vt:lpstr>სმენის დარღვევები შაქრიანი დიაბეტის დროს</vt:lpstr>
      <vt:lpstr>სმენის ფუნქცია დიაბეტის დროს </vt:lpstr>
      <vt:lpstr>დაბალი ტონის აუდიომეტრია-PTA </vt:lpstr>
      <vt:lpstr>Slide 18</vt:lpstr>
      <vt:lpstr>დაბალი ტონის აუდიომეტრია-PTA</vt:lpstr>
      <vt:lpstr>Slide 20</vt:lpstr>
      <vt:lpstr>ოტოაკუსტიკური ემისია-OAE</vt:lpstr>
      <vt:lpstr>ტვინის ღეროს ხმოვანი პასუხი- ABR  </vt:lpstr>
      <vt:lpstr>სმენის დარღვევები შაქრიანი დიაბეტის დროს</vt:lpstr>
      <vt:lpstr>სმენის დარღვევები შაქრიანი დიაბეტის დროს</vt:lpstr>
      <vt:lpstr>გამორციხვის კრიტერიუმები </vt:lpstr>
      <vt:lpstr>სმენის დაქვეითების პარამეტრების შეფასება </vt:lpstr>
      <vt:lpstr>Slide 27</vt:lpstr>
      <vt:lpstr>სმენადაქვეითებულთა კლინიკური პარამეტრების შეფასება </vt:lpstr>
      <vt:lpstr>სმენის შესაფასებლად დასმული კითხვები </vt:lpstr>
      <vt:lpstr>სმენის შესაფასებლად დასმული კითხვები</vt:lpstr>
      <vt:lpstr>Slide 31</vt:lpstr>
      <vt:lpstr>Slide 32</vt:lpstr>
      <vt:lpstr>შედეგები: </vt:lpstr>
      <vt:lpstr>დიაბეტის გართულებები </vt:lpstr>
      <vt:lpstr>სხვა ფაქტორები </vt:lpstr>
      <vt:lpstr>შეჯამება </vt:lpstr>
      <vt:lpstr>შეჯამება</vt:lpstr>
      <vt:lpstr>მნიშვნელოვანია პრობლემის ადრეული გამოვლენა </vt:lpstr>
      <vt:lpstr>გამოყენებული ლიტერატურა</vt:lpstr>
      <vt:lpstr>გმადლობთ ყურადღებისთვის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95</cp:revision>
  <dcterms:created xsi:type="dcterms:W3CDTF">2014-12-04T07:04:44Z</dcterms:created>
  <dcterms:modified xsi:type="dcterms:W3CDTF">2015-01-27T04:46:26Z</dcterms:modified>
</cp:coreProperties>
</file>