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40"/>
  </p:notesMasterIdLst>
  <p:handoutMasterIdLst>
    <p:handoutMasterId r:id="rId41"/>
  </p:handoutMasterIdLst>
  <p:sldIdLst>
    <p:sldId id="316" r:id="rId2"/>
    <p:sldId id="285" r:id="rId3"/>
    <p:sldId id="287" r:id="rId4"/>
    <p:sldId id="290" r:id="rId5"/>
    <p:sldId id="288" r:id="rId6"/>
    <p:sldId id="293" r:id="rId7"/>
    <p:sldId id="294" r:id="rId8"/>
    <p:sldId id="297" r:id="rId9"/>
    <p:sldId id="310" r:id="rId10"/>
    <p:sldId id="298" r:id="rId11"/>
    <p:sldId id="299" r:id="rId12"/>
    <p:sldId id="315" r:id="rId13"/>
    <p:sldId id="263" r:id="rId14"/>
    <p:sldId id="309" r:id="rId15"/>
    <p:sldId id="264" r:id="rId16"/>
    <p:sldId id="289" r:id="rId17"/>
    <p:sldId id="301" r:id="rId18"/>
    <p:sldId id="304" r:id="rId19"/>
    <p:sldId id="306" r:id="rId20"/>
    <p:sldId id="308" r:id="rId21"/>
    <p:sldId id="270" r:id="rId22"/>
    <p:sldId id="273" r:id="rId23"/>
    <p:sldId id="274" r:id="rId24"/>
    <p:sldId id="276" r:id="rId25"/>
    <p:sldId id="277" r:id="rId26"/>
    <p:sldId id="278" r:id="rId27"/>
    <p:sldId id="284" r:id="rId28"/>
    <p:sldId id="279" r:id="rId29"/>
    <p:sldId id="281" r:id="rId30"/>
    <p:sldId id="282" r:id="rId31"/>
    <p:sldId id="283" r:id="rId32"/>
    <p:sldId id="311" r:id="rId33"/>
    <p:sldId id="312" r:id="rId34"/>
    <p:sldId id="313" r:id="rId35"/>
    <p:sldId id="314" r:id="rId36"/>
    <p:sldId id="321" r:id="rId37"/>
    <p:sldId id="317" r:id="rId38"/>
    <p:sldId id="319" r:id="rId3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8DBD8"/>
    <a:srgbClr val="F7E4CB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09E5561-3CD2-44C8-B54B-15055D56563B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640BCAE-6647-42C7-875B-9BE74F217C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0007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04DC245-1F5B-454B-8D38-BABAC67344D2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B19528-87D4-4F0F-994E-FBF9C93B63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6736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B19528-87D4-4F0F-994E-FBF9C93B632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464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628F-6670-424B-80F0-7091BA6AE3AE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CAE0-33D4-4A96-A2E2-B4C9B24E8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637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628F-6670-424B-80F0-7091BA6AE3AE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CAE0-33D4-4A96-A2E2-B4C9B24E8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96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628F-6670-424B-80F0-7091BA6AE3AE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CAE0-33D4-4A96-A2E2-B4C9B24E8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0537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628F-6670-424B-80F0-7091BA6AE3AE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CAE0-33D4-4A96-A2E2-B4C9B24E80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54834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628F-6670-424B-80F0-7091BA6AE3AE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CAE0-33D4-4A96-A2E2-B4C9B24E8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4278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628F-6670-424B-80F0-7091BA6AE3AE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CAE0-33D4-4A96-A2E2-B4C9B24E8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4341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628F-6670-424B-80F0-7091BA6AE3AE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CAE0-33D4-4A96-A2E2-B4C9B24E8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6748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628F-6670-424B-80F0-7091BA6AE3AE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CAE0-33D4-4A96-A2E2-B4C9B24E8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5988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628F-6670-424B-80F0-7091BA6AE3AE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CAE0-33D4-4A96-A2E2-B4C9B24E8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087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628F-6670-424B-80F0-7091BA6AE3AE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CAE0-33D4-4A96-A2E2-B4C9B24E8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3242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628F-6670-424B-80F0-7091BA6AE3AE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CAE0-33D4-4A96-A2E2-B4C9B24E8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350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628F-6670-424B-80F0-7091BA6AE3AE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CAE0-33D4-4A96-A2E2-B4C9B24E8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69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628F-6670-424B-80F0-7091BA6AE3AE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CAE0-33D4-4A96-A2E2-B4C9B24E8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30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628F-6670-424B-80F0-7091BA6AE3AE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CAE0-33D4-4A96-A2E2-B4C9B24E8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0273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628F-6670-424B-80F0-7091BA6AE3AE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CAE0-33D4-4A96-A2E2-B4C9B24E8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492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628F-6670-424B-80F0-7091BA6AE3AE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CAE0-33D4-4A96-A2E2-B4C9B24E8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369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628F-6670-424B-80F0-7091BA6AE3AE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CAE0-33D4-4A96-A2E2-B4C9B24E8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520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42C628F-6670-424B-80F0-7091BA6AE3AE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9CAE0-33D4-4A96-A2E2-B4C9B24E8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82924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75" r:id="rId15"/>
    <p:sldLayoutId id="2147483976" r:id="rId16"/>
    <p:sldLayoutId id="21474839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8686800" cy="1752600"/>
          </a:xfrm>
        </p:spPr>
        <p:txBody>
          <a:bodyPr/>
          <a:lstStyle/>
          <a:p>
            <a:pPr algn="ctr"/>
            <a:r>
              <a:rPr lang="ka-GE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შაქრიანი დიაბეტი ხანდაზმულებში</a:t>
            </a:r>
            <a:endParaRPr lang="ru-RU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7179" y="5384129"/>
            <a:ext cx="5446295" cy="1143000"/>
          </a:xfrm>
        </p:spPr>
        <p:txBody>
          <a:bodyPr>
            <a:normAutofit/>
          </a:bodyPr>
          <a:lstStyle/>
          <a:p>
            <a:r>
              <a:rPr lang="ka-GE" sz="2800" dirty="0" smtClean="0"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თამუნა კუპრეიშვილი</a:t>
            </a:r>
            <a:r>
              <a:rPr lang="ka-GE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	</a:t>
            </a:r>
            <a:r>
              <a:rPr lang="ka-GE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ენდოკრინოლოგი, მედ. დოქტორი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90242" y="2736181"/>
            <a:ext cx="7820358" cy="20373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ka-GE" sz="2800" i="1" dirty="0" smtClean="0"/>
              <a:t>ამერიკის დაიბეტის ასოციაციისა (2014) და </a:t>
            </a:r>
            <a:br>
              <a:rPr lang="ka-GE" sz="2800" i="1" dirty="0" smtClean="0"/>
            </a:br>
            <a:r>
              <a:rPr lang="ka-GE" sz="2800" i="1" dirty="0" smtClean="0"/>
              <a:t>გერმანიის დიაბეტის საზოგადოების (2013) მონეცემების მიხედვით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21203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ka-GE" sz="3200" dirty="0">
                <a:solidFill>
                  <a:schemeClr val="bg1"/>
                </a:solidFill>
              </a:rPr>
              <a:t>ხანდაზმულები შაქრიანი დიაბეტით და  </a:t>
            </a:r>
            <a:r>
              <a:rPr lang="ka-GE" sz="2800" i="1" u="sng" dirty="0" smtClean="0">
                <a:solidFill>
                  <a:schemeClr val="bg1"/>
                </a:solidFill>
              </a:rPr>
              <a:t>მკვეთრად შეზღუდული </a:t>
            </a:r>
            <a:r>
              <a:rPr lang="ka-GE" sz="2800" i="1" u="sng" dirty="0">
                <a:solidFill>
                  <a:schemeClr val="bg1"/>
                </a:solidFill>
              </a:rPr>
              <a:t>ფუნქციური </a:t>
            </a:r>
            <a:r>
              <a:rPr lang="ka-GE" sz="2800" i="1" u="sng" dirty="0" smtClean="0">
                <a:solidFill>
                  <a:schemeClr val="bg1"/>
                </a:solidFill>
              </a:rPr>
              <a:t>სტატუსით</a:t>
            </a:r>
            <a:endParaRPr lang="en-US" sz="2800" i="1" u="sng" dirty="0">
              <a:solidFill>
                <a:schemeClr val="bg1"/>
              </a:solidFill>
            </a:endParaRPr>
          </a:p>
        </p:txBody>
      </p:sp>
      <p:sp>
        <p:nvSpPr>
          <p:cNvPr id="4" name="Content Placeholder 4"/>
          <p:cNvSpPr txBox="1">
            <a:spLocks noGrp="1"/>
          </p:cNvSpPr>
          <p:nvPr>
            <p:ph idx="1"/>
          </p:nvPr>
        </p:nvSpPr>
        <p:spPr>
          <a:xfrm>
            <a:off x="304800" y="2133600"/>
            <a:ext cx="8458200" cy="4195481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ka-GE" sz="3000" dirty="0" smtClean="0"/>
              <a:t>ქრონოლოგიურად </a:t>
            </a:r>
            <a:r>
              <a:rPr lang="ka-GE" sz="3000" dirty="0"/>
              <a:t>მაღალი </a:t>
            </a:r>
            <a:r>
              <a:rPr lang="ka-GE" sz="3000" dirty="0" smtClean="0"/>
              <a:t>ასაკი</a:t>
            </a:r>
            <a:endParaRPr lang="en-US" sz="3000" dirty="0" smtClean="0"/>
          </a:p>
          <a:p>
            <a:pPr>
              <a:spcAft>
                <a:spcPts val="1200"/>
              </a:spcAft>
            </a:pPr>
            <a:r>
              <a:rPr lang="ka-GE" sz="3000" dirty="0" smtClean="0"/>
              <a:t>მულტიმორბიდულობა, </a:t>
            </a:r>
            <a:r>
              <a:rPr lang="ka-GE" sz="2800" dirty="0" smtClean="0"/>
              <a:t>დაავადებების </a:t>
            </a:r>
            <a:r>
              <a:rPr lang="ka-GE" sz="2800" dirty="0"/>
              <a:t>არსებობა, რომლებიც სავარაუდო სიცოცხლის ხანგრძლივობის პროგნოზს ამცირებენ (თირკმლის ან გულის ტერმინალური უკმარისობა, სიმსივნური დაავადებები, დემენცია) </a:t>
            </a:r>
            <a:endParaRPr lang="en-US" sz="3000" dirty="0" smtClean="0"/>
          </a:p>
          <a:p>
            <a:pPr>
              <a:spcAft>
                <a:spcPts val="1200"/>
              </a:spcAft>
            </a:pPr>
            <a:r>
              <a:rPr lang="ka-GE" sz="2800" dirty="0"/>
              <a:t>მკვეთრად გამოხატული  ფუნქციური </a:t>
            </a:r>
            <a:r>
              <a:rPr lang="ka-GE" sz="2800" dirty="0" smtClean="0"/>
              <a:t>შეზღუდვები</a:t>
            </a:r>
          </a:p>
          <a:p>
            <a:pPr>
              <a:spcAft>
                <a:spcPts val="1200"/>
              </a:spcAft>
            </a:pPr>
            <a:r>
              <a:rPr lang="ka-GE" sz="2800" dirty="0" smtClean="0"/>
              <a:t>გერიატრიული </a:t>
            </a:r>
            <a:r>
              <a:rPr lang="ka-GE" sz="2800" dirty="0"/>
              <a:t>სიმპტომების  </a:t>
            </a:r>
            <a:r>
              <a:rPr lang="ka-GE" sz="2800" dirty="0" smtClean="0"/>
              <a:t>არსებობა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8807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 noGrp="1"/>
          </p:cNvSpPr>
          <p:nvPr>
            <p:ph idx="1"/>
          </p:nvPr>
        </p:nvSpPr>
        <p:spPr>
          <a:xfrm>
            <a:off x="304800" y="2209800"/>
            <a:ext cx="8610600" cy="4038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ka-GE" sz="2800" dirty="0"/>
              <a:t>მკურნალობისას წინა პლანზე გამოდის სიმპტომების კონტროლი და ცხოვრების </a:t>
            </a:r>
            <a:r>
              <a:rPr lang="ka-GE" sz="2800" dirty="0" smtClean="0"/>
              <a:t>ხარისხი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ka-GE" sz="2800" dirty="0"/>
              <a:t>პრევენცია სიმპტომების, რომლებიც აუარესებენ ცხოვრების ხარისხს, პრევენცია </a:t>
            </a:r>
            <a:r>
              <a:rPr lang="ka-GE" sz="2800" dirty="0" smtClean="0"/>
              <a:t>ჰიპოგლიკემიის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ka-GE" sz="2800" dirty="0"/>
              <a:t>მაღალკალორიული კვება, მიზანშეწონილია მარტივი თერაპიული </a:t>
            </a:r>
            <a:r>
              <a:rPr lang="ka-GE" sz="2800" dirty="0" smtClean="0"/>
              <a:t>სქემები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ka-GE" sz="2800" dirty="0"/>
              <a:t>მეორადია </a:t>
            </a:r>
            <a:r>
              <a:rPr lang="en-US" sz="2800" dirty="0"/>
              <a:t>HbA1c 8-8,5</a:t>
            </a:r>
            <a:r>
              <a:rPr lang="en-US" sz="2800" dirty="0" smtClean="0"/>
              <a:t>%</a:t>
            </a:r>
            <a:endParaRPr lang="en-US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21203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ka-GE" sz="3200" dirty="0">
                <a:solidFill>
                  <a:schemeClr val="bg1"/>
                </a:solidFill>
              </a:rPr>
              <a:t>ხანდაზმულები შაქრიანი დიაბეტით და  </a:t>
            </a:r>
            <a:r>
              <a:rPr lang="ka-GE" sz="2800" i="1" u="sng" dirty="0" smtClean="0">
                <a:solidFill>
                  <a:schemeClr val="bg1"/>
                </a:solidFill>
              </a:rPr>
              <a:t>მკვეთრად შეზღუდული </a:t>
            </a:r>
            <a:r>
              <a:rPr lang="ka-GE" sz="2800" i="1" u="sng" dirty="0">
                <a:solidFill>
                  <a:schemeClr val="bg1"/>
                </a:solidFill>
              </a:rPr>
              <a:t>ფუნქციური </a:t>
            </a:r>
            <a:r>
              <a:rPr lang="ka-GE" sz="2800" i="1" u="sng" dirty="0" smtClean="0">
                <a:solidFill>
                  <a:schemeClr val="bg1"/>
                </a:solidFill>
              </a:rPr>
              <a:t>სტატუსით</a:t>
            </a:r>
            <a:endParaRPr lang="en-US" sz="2800" i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202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910" y="381000"/>
            <a:ext cx="7973490" cy="114748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ka-GE" sz="3200" dirty="0">
                <a:solidFill>
                  <a:schemeClr val="bg1"/>
                </a:solidFill>
              </a:rPr>
              <a:t>შაქრიანი დიაბეტის მკურნალობის მიზნები ხანდაზმულებში</a:t>
            </a:r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98590162"/>
              </p:ext>
            </p:extLst>
          </p:nvPr>
        </p:nvGraphicFramePr>
        <p:xfrm>
          <a:off x="827088" y="2026919"/>
          <a:ext cx="7783512" cy="467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0912"/>
                <a:gridCol w="1828800"/>
                <a:gridCol w="3733800"/>
              </a:tblGrid>
              <a:tr h="1126101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HbA1c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a-GE" sz="2800" dirty="0" smtClean="0">
                          <a:solidFill>
                            <a:schemeClr val="bg1"/>
                          </a:solidFill>
                        </a:rPr>
                        <a:t>გლუკოზა სისხლში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213239">
                <a:tc>
                  <a:txBody>
                    <a:bodyPr/>
                    <a:lstStyle/>
                    <a:p>
                      <a:r>
                        <a:rPr lang="ka-GE" b="1" dirty="0" smtClean="0"/>
                        <a:t>11</a:t>
                      </a:r>
                    </a:p>
                    <a:p>
                      <a:r>
                        <a:rPr lang="ka-GE" b="1" dirty="0" smtClean="0"/>
                        <a:t>10</a:t>
                      </a:r>
                    </a:p>
                    <a:p>
                      <a:r>
                        <a:rPr lang="ka-GE" b="1" dirty="0" smtClean="0"/>
                        <a:t>9</a:t>
                      </a:r>
                      <a:r>
                        <a:rPr lang="en-US" b="1" dirty="0" smtClean="0"/>
                        <a:t>    </a:t>
                      </a:r>
                      <a:endParaRPr lang="en-US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270</a:t>
                      </a:r>
                    </a:p>
                    <a:p>
                      <a:pPr algn="ctr"/>
                      <a:r>
                        <a:rPr lang="en-US" b="1" dirty="0" smtClean="0"/>
                        <a:t>240</a:t>
                      </a:r>
                    </a:p>
                    <a:p>
                      <a:pPr algn="ctr"/>
                      <a:r>
                        <a:rPr lang="en-US" b="1" dirty="0" smtClean="0"/>
                        <a:t>210</a:t>
                      </a:r>
                      <a:endParaRPr lang="en-US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126101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ka-GE" b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180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150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21323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6</a:t>
                      </a:r>
                    </a:p>
                    <a:p>
                      <a:r>
                        <a:rPr lang="en-US" b="1" dirty="0" smtClean="0"/>
                        <a:t>5</a:t>
                      </a:r>
                    </a:p>
                    <a:p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120</a:t>
                      </a:r>
                    </a:p>
                    <a:p>
                      <a:pPr algn="ctr"/>
                      <a:r>
                        <a:rPr lang="en-US" b="1" dirty="0" smtClean="0"/>
                        <a:t>90</a:t>
                      </a:r>
                    </a:p>
                    <a:p>
                      <a:pPr algn="ctr"/>
                      <a:r>
                        <a:rPr lang="en-US" b="1" dirty="0" smtClean="0"/>
                        <a:t>60</a:t>
                      </a:r>
                      <a:endParaRPr lang="en-US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Up-Down Arrow 3"/>
          <p:cNvSpPr/>
          <p:nvPr/>
        </p:nvSpPr>
        <p:spPr>
          <a:xfrm>
            <a:off x="1752600" y="2438400"/>
            <a:ext cx="990600" cy="3505200"/>
          </a:xfrm>
          <a:prstGeom prst="upDownArrow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57800" y="3276600"/>
            <a:ext cx="3124200" cy="762000"/>
          </a:xfrm>
          <a:prstGeom prst="roundRect">
            <a:avLst/>
          </a:prstGeom>
          <a:solidFill>
            <a:schemeClr val="tx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დიაბეტის სიმპტომები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57800" y="4419600"/>
            <a:ext cx="3124200" cy="762000"/>
          </a:xfrm>
          <a:prstGeom prst="roundRect">
            <a:avLst/>
          </a:prstGeom>
          <a:solidFill>
            <a:schemeClr val="tx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გერიატრიული სამიზნე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81600" y="5562600"/>
            <a:ext cx="3276600" cy="1066800"/>
          </a:xfrm>
          <a:prstGeom prst="roundRect">
            <a:avLst/>
          </a:prstGeom>
          <a:solidFill>
            <a:schemeClr val="tx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მიკროანგიოპათიის პრევენცია,</a:t>
            </a:r>
          </a:p>
          <a:p>
            <a:pPr algn="ctr"/>
            <a:r>
              <a:rPr lang="ka-GE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ჰიპოგლიკემიის რისკი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886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1596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ka-GE" sz="4000" dirty="0" smtClean="0">
                <a:solidFill>
                  <a:schemeClr val="bg1"/>
                </a:solidFill>
              </a:rPr>
              <a:t>არამედიკამენტური მკურნალობა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877886"/>
            <a:ext cx="8534400" cy="5675314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800" u="sng" dirty="0" smtClean="0"/>
          </a:p>
          <a:p>
            <a:pPr>
              <a:buNone/>
            </a:pPr>
            <a:r>
              <a:rPr lang="ka-GE" sz="2800" u="sng" dirty="0" smtClean="0"/>
              <a:t>მოძრაობა:</a:t>
            </a:r>
            <a:endParaRPr lang="en-US" sz="2800" u="sng" dirty="0" smtClean="0"/>
          </a:p>
          <a:p>
            <a:pPr>
              <a:buNone/>
            </a:pPr>
            <a:endParaRPr lang="en-US" sz="2800" i="1" u="sng" dirty="0"/>
          </a:p>
          <a:p>
            <a:pPr>
              <a:buNone/>
            </a:pPr>
            <a:r>
              <a:rPr lang="ka-GE" sz="2800" dirty="0" smtClean="0"/>
              <a:t>ფიზიკურ აქტივობას დადებითი გავლენა აქვს 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 marL="854075" indent="-457200">
              <a:buFont typeface="Wingdings" panose="05000000000000000000" pitchFamily="2" charset="2"/>
              <a:buChar char="q"/>
            </a:pPr>
            <a:r>
              <a:rPr lang="ka-GE" sz="2800" dirty="0" smtClean="0"/>
              <a:t>ნივთიერებათა ცვლაზე</a:t>
            </a:r>
            <a:endParaRPr lang="en-US" sz="2800" dirty="0" smtClean="0"/>
          </a:p>
          <a:p>
            <a:pPr marL="854075" indent="-457200">
              <a:buFont typeface="Wingdings" panose="05000000000000000000" pitchFamily="2" charset="2"/>
              <a:buChar char="q"/>
            </a:pPr>
            <a:r>
              <a:rPr lang="ka-GE" sz="2800" dirty="0" smtClean="0"/>
              <a:t>ძვლის სიმკვრივეზე</a:t>
            </a:r>
            <a:endParaRPr lang="en-US" sz="2800" dirty="0" smtClean="0"/>
          </a:p>
          <a:p>
            <a:pPr marL="854075" indent="-457200">
              <a:buFont typeface="Wingdings" panose="05000000000000000000" pitchFamily="2" charset="2"/>
              <a:buChar char="q"/>
            </a:pPr>
            <a:r>
              <a:rPr lang="ka-GE" sz="2800" dirty="0" smtClean="0"/>
              <a:t>დაცემების</a:t>
            </a:r>
            <a:endParaRPr lang="en-US" sz="2800" dirty="0" smtClean="0"/>
          </a:p>
          <a:p>
            <a:pPr marL="854075" indent="-457200">
              <a:buFont typeface="Wingdings" panose="05000000000000000000" pitchFamily="2" charset="2"/>
              <a:buChar char="q"/>
            </a:pPr>
            <a:r>
              <a:rPr lang="ka-GE" sz="2800" dirty="0" smtClean="0"/>
              <a:t>დემენციის განვითარების პროფილაქტიკასა</a:t>
            </a:r>
            <a:endParaRPr lang="en-US" sz="2800" dirty="0" smtClean="0"/>
          </a:p>
          <a:p>
            <a:pPr marL="854075" indent="-457200">
              <a:buFont typeface="Wingdings" panose="05000000000000000000" pitchFamily="2" charset="2"/>
              <a:buChar char="q"/>
            </a:pPr>
            <a:r>
              <a:rPr lang="ka-GE" sz="2800" dirty="0" smtClean="0"/>
              <a:t> და ფსიქოლოგიურ ჯანმრთელობაზე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1596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ka-GE" sz="4000" dirty="0" smtClean="0">
                <a:solidFill>
                  <a:schemeClr val="bg1"/>
                </a:solidFill>
              </a:rPr>
              <a:t>არამედიკამენტური მკურნალობა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8458200" cy="56388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ka-GE" sz="2800" i="1" dirty="0" smtClean="0"/>
              <a:t> </a:t>
            </a:r>
            <a:r>
              <a:rPr lang="ka-GE" sz="2800" u="sng" dirty="0" smtClean="0"/>
              <a:t>კვება:</a:t>
            </a:r>
            <a:endParaRPr lang="en-US" sz="2800" u="sng" dirty="0" smtClean="0"/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ka-GE" sz="2800" dirty="0" smtClean="0"/>
              <a:t>კვებითი თერაპიისსაფუძველს წარმოადგენს დაბალანსებული კვება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ka-GE" sz="2800" dirty="0" smtClean="0"/>
              <a:t>მისაღებია სხეულის მასის ინდექსი </a:t>
            </a:r>
            <a:r>
              <a:rPr lang="ka-GE" sz="2800" i="1" dirty="0" smtClean="0"/>
              <a:t>30–მდე</a:t>
            </a:r>
            <a:endParaRPr lang="en-US" sz="2800" i="1" dirty="0" smtClean="0"/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ka-GE" sz="2800" dirty="0"/>
              <a:t>არასაკმარისი კვებისა და მალნუტრიციის თავიდან აცილება ცუდი პროგნოზის გამო (გაზრდილი სიკვდილიანობა)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ka-GE" sz="2800" dirty="0"/>
              <a:t>არ არის რეკომენდებული </a:t>
            </a:r>
            <a:r>
              <a:rPr lang="ka-GE" sz="2800" i="1" dirty="0"/>
              <a:t>ე.წ. დიეტური პროდუქტები</a:t>
            </a:r>
            <a:endParaRPr lang="en-US" sz="2800" i="1" dirty="0"/>
          </a:p>
          <a:p>
            <a:endParaRPr lang="ka-GE" sz="28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64460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4268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ka-GE" sz="3600" dirty="0" smtClean="0">
                <a:solidFill>
                  <a:schemeClr val="bg1"/>
                </a:solidFill>
              </a:rPr>
              <a:t>მედიკამენტური მკურნალობა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853248"/>
            <a:ext cx="8458200" cy="4786311"/>
          </a:xfrm>
        </p:spPr>
        <p:txBody>
          <a:bodyPr>
            <a:noAutofit/>
          </a:bodyPr>
          <a:lstStyle/>
          <a:p>
            <a:pPr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ka-GE" sz="2800" dirty="0" smtClean="0"/>
              <a:t>ხანდაზმული ასაკისთვის სპეციფიური ფარმაკოკინეტიკის და წამლების კლინიკურად მნიშვნელოვანი ურთიერთქმედების გათვალისწინება</a:t>
            </a:r>
          </a:p>
          <a:p>
            <a:pPr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ka-GE" sz="2800" dirty="0" smtClean="0"/>
              <a:t>ხანდაზმულ ასაკში ქვეითდება როგორც თირკმლის, ასევე ღვიძლის მეტაბოლიზმი</a:t>
            </a:r>
          </a:p>
          <a:p>
            <a:pPr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ka-GE" sz="2800" dirty="0" smtClean="0"/>
              <a:t>წამლის ყოველი შეცვლა უნდა განხორციელდეს მცირე ნაბიჯით</a:t>
            </a:r>
          </a:p>
          <a:p>
            <a:pPr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ka-GE" sz="2800" dirty="0" smtClean="0"/>
              <a:t>მარტივი, ნათელი თერაპიული სქემები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9185931"/>
              </p:ext>
            </p:extLst>
          </p:nvPr>
        </p:nvGraphicFramePr>
        <p:xfrm>
          <a:off x="173704" y="3276600"/>
          <a:ext cx="8767764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096"/>
                <a:gridCol w="5588668"/>
              </a:tblGrid>
              <a:tr h="568546">
                <a:tc>
                  <a:txBody>
                    <a:bodyPr/>
                    <a:lstStyle/>
                    <a:p>
                      <a:r>
                        <a:rPr lang="ka-GE" sz="2800" dirty="0" smtClean="0">
                          <a:solidFill>
                            <a:schemeClr val="bg1"/>
                          </a:solidFill>
                        </a:rPr>
                        <a:t>მოქმედება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a-GE" sz="2800" dirty="0" smtClean="0">
                          <a:solidFill>
                            <a:schemeClr val="bg1"/>
                          </a:solidFill>
                        </a:rPr>
                        <a:t>თავისებურებები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38534">
                <a:tc>
                  <a:txBody>
                    <a:bodyPr/>
                    <a:lstStyle/>
                    <a:p>
                      <a:r>
                        <a:rPr lang="ka-GE" sz="2400" dirty="0" smtClean="0"/>
                        <a:t>პანკრეასიდან ინსულინის გამოთავისუფლების გაზრდა</a:t>
                      </a:r>
                      <a:endParaRPr lang="en-US" sz="24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96875" indent="-396875">
                        <a:buFont typeface="Arial" pitchFamily="34" charset="0"/>
                        <a:buChar char="•"/>
                      </a:pPr>
                      <a:r>
                        <a:rPr lang="ka-GE" sz="2400" dirty="0" smtClean="0"/>
                        <a:t>ჰიპოგლიკემიის</a:t>
                      </a:r>
                      <a:r>
                        <a:rPr lang="ka-GE" sz="2400" baseline="0" dirty="0" smtClean="0"/>
                        <a:t> დიდი საფრთხე საკვების არარეგულარული მიღებისას </a:t>
                      </a:r>
                    </a:p>
                    <a:p>
                      <a:pPr marL="396875" indent="-396875">
                        <a:buFont typeface="Arial" pitchFamily="34" charset="0"/>
                        <a:buChar char="•"/>
                      </a:pPr>
                      <a:endParaRPr lang="ka-GE" sz="2400" baseline="0" dirty="0" smtClean="0"/>
                    </a:p>
                    <a:p>
                      <a:pPr marL="396875" indent="-396875">
                        <a:buFont typeface="Arial" pitchFamily="34" charset="0"/>
                        <a:buChar char="•"/>
                      </a:pPr>
                      <a:r>
                        <a:rPr lang="ka-GE" sz="2400" baseline="0" dirty="0" smtClean="0"/>
                        <a:t>არ გამოიყენოთ თირკმლის უკმარისობისას (გარდა </a:t>
                      </a:r>
                      <a:r>
                        <a:rPr lang="ka-GE" sz="2400" baseline="0" dirty="0" err="1" smtClean="0"/>
                        <a:t>გლიკვიდონისა</a:t>
                      </a:r>
                      <a:r>
                        <a:rPr lang="ka-GE" sz="2400" baseline="0" dirty="0" smtClean="0"/>
                        <a:t>)</a:t>
                      </a:r>
                      <a:endParaRPr lang="en-US" sz="2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90500" y="1676400"/>
            <a:ext cx="87630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ka-GE" sz="2800" i="1" u="sng" dirty="0" smtClean="0"/>
              <a:t>ნივთიერება</a:t>
            </a:r>
            <a:r>
              <a:rPr lang="ka-GE" sz="2800" dirty="0" smtClean="0"/>
              <a:t>:  </a:t>
            </a:r>
            <a:r>
              <a:rPr lang="ka-GE" sz="2800" dirty="0" err="1" smtClean="0"/>
              <a:t>სულფონილშარდოვანა</a:t>
            </a:r>
            <a:endParaRPr lang="ka-GE" sz="2800" dirty="0" smtClean="0"/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ka-GE" sz="2800" i="1" u="sng" dirty="0" smtClean="0"/>
              <a:t>მაგ</a:t>
            </a:r>
            <a:r>
              <a:rPr lang="ka-GE" sz="2800" dirty="0" smtClean="0"/>
              <a:t>.: </a:t>
            </a:r>
            <a:r>
              <a:rPr lang="ka-GE" sz="2800" dirty="0" err="1" smtClean="0"/>
              <a:t>გლიბენკლამიდი</a:t>
            </a:r>
            <a:r>
              <a:rPr lang="ka-GE" sz="2800" dirty="0" smtClean="0"/>
              <a:t>, </a:t>
            </a:r>
            <a:r>
              <a:rPr lang="ka-GE" sz="2800" dirty="0" err="1" smtClean="0"/>
              <a:t>გლიმეპირიდი</a:t>
            </a:r>
            <a:r>
              <a:rPr lang="ka-GE" sz="2800" dirty="0" smtClean="0"/>
              <a:t>, </a:t>
            </a:r>
            <a:r>
              <a:rPr lang="ka-GE" sz="2800" dirty="0" err="1" smtClean="0"/>
              <a:t>გლიკვიდონი</a:t>
            </a:r>
            <a:endParaRPr lang="en-US" sz="2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9067800" cy="109696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ka-GE" sz="3200" dirty="0" smtClean="0">
                <a:solidFill>
                  <a:schemeClr val="bg1"/>
                </a:solidFill>
              </a:rPr>
              <a:t>ხანდაზმულებში ორალური ანტიდიაბეტური საშუალებებით მკურნალობის თავისებურებები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34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9067800" cy="109696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ka-GE" sz="3200" dirty="0" smtClean="0">
                <a:solidFill>
                  <a:schemeClr val="bg1"/>
                </a:solidFill>
              </a:rPr>
              <a:t>ხანდაზმულებში ორალური ანტიდიაბეტური საშუალებებით მკურნალობის თავისებურებები</a:t>
            </a:r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0649580"/>
              </p:ext>
            </p:extLst>
          </p:nvPr>
        </p:nvGraphicFramePr>
        <p:xfrm>
          <a:off x="181725" y="2743201"/>
          <a:ext cx="8767764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4875"/>
                <a:gridCol w="5672889"/>
              </a:tblGrid>
              <a:tr h="524780">
                <a:tc>
                  <a:txBody>
                    <a:bodyPr/>
                    <a:lstStyle/>
                    <a:p>
                      <a:r>
                        <a:rPr lang="ka-GE" sz="2800" dirty="0" smtClean="0">
                          <a:solidFill>
                            <a:schemeClr val="bg1"/>
                          </a:solidFill>
                        </a:rPr>
                        <a:t>მოქმედება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a-GE" sz="2800" dirty="0" smtClean="0">
                          <a:solidFill>
                            <a:schemeClr val="bg1"/>
                          </a:solidFill>
                        </a:rPr>
                        <a:t>თავისებურებები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614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2400" dirty="0" smtClean="0"/>
                        <a:t>გლუკონეოგენეზის დამუხრუჭება</a:t>
                      </a:r>
                      <a:endParaRPr lang="en-US" sz="2400" dirty="0" smtClean="0"/>
                    </a:p>
                    <a:p>
                      <a:endParaRPr lang="en-US" sz="28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9250" indent="-3492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ka-GE" sz="2400" dirty="0" smtClean="0"/>
                        <a:t>განსაკუთრებით ეფექტურია ინსულინრეზისტენტობისას</a:t>
                      </a:r>
                    </a:p>
                    <a:p>
                      <a:pPr marL="349250" indent="-3492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ka-GE" sz="2400" dirty="0" smtClean="0"/>
                        <a:t>არ გამოიყენოთ თირკმლის უკმარისობისას და ან საკვების</a:t>
                      </a:r>
                      <a:r>
                        <a:rPr lang="ka-GE" sz="2400" baseline="0" dirty="0" smtClean="0"/>
                        <a:t> არასაკმარისი მიღებისას</a:t>
                      </a:r>
                    </a:p>
                    <a:p>
                      <a:pPr marL="349250" indent="-349250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ka-GE" sz="2400" baseline="0" dirty="0" smtClean="0"/>
                        <a:t>ალკოჰოლთან კომბინაციაში მეტფორმინმა შეიძლება ჰიპოჰლიკემია გამოიწვიოს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90500" y="1524000"/>
            <a:ext cx="8763000" cy="914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sz="2800" i="1" u="sng" dirty="0" smtClean="0"/>
          </a:p>
          <a:p>
            <a:pPr algn="l">
              <a:spcBef>
                <a:spcPts val="0"/>
              </a:spcBef>
            </a:pPr>
            <a:r>
              <a:rPr lang="ka-GE" sz="2800" i="1" u="sng" dirty="0" smtClean="0"/>
              <a:t>ნივთიერება</a:t>
            </a:r>
            <a:r>
              <a:rPr lang="ka-GE" sz="2800" dirty="0" smtClean="0"/>
              <a:t>:  მეტფრომინი</a:t>
            </a:r>
            <a:endParaRPr lang="en-US" sz="2800" dirty="0" smtClean="0"/>
          </a:p>
          <a:p>
            <a:pPr algn="l">
              <a:spcBef>
                <a:spcPts val="0"/>
              </a:spcBef>
            </a:pPr>
            <a:r>
              <a:rPr lang="en-US" sz="2800" dirty="0" smtClean="0"/>
              <a:t> </a:t>
            </a:r>
            <a:r>
              <a:rPr lang="ka-GE" sz="2800" dirty="0" smtClean="0"/>
              <a:t>					</a:t>
            </a:r>
            <a:r>
              <a:rPr lang="ka-GE" sz="2800" i="1" u="sng" dirty="0" smtClean="0"/>
              <a:t>მაგ</a:t>
            </a:r>
            <a:r>
              <a:rPr lang="ka-GE" sz="2800" dirty="0" smtClean="0"/>
              <a:t>.:</a:t>
            </a:r>
            <a:r>
              <a:rPr lang="en-US" sz="2800" dirty="0" smtClean="0"/>
              <a:t> </a:t>
            </a:r>
            <a:r>
              <a:rPr lang="ka-GE" sz="2800" dirty="0"/>
              <a:t>მეტფორმინი</a:t>
            </a:r>
            <a:endParaRPr lang="en-US" sz="2800" dirty="0"/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52239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01595246"/>
              </p:ext>
            </p:extLst>
          </p:nvPr>
        </p:nvGraphicFramePr>
        <p:xfrm>
          <a:off x="157161" y="3089054"/>
          <a:ext cx="8767764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39"/>
                <a:gridCol w="5267325"/>
              </a:tblGrid>
              <a:tr h="690466">
                <a:tc>
                  <a:txBody>
                    <a:bodyPr/>
                    <a:lstStyle/>
                    <a:p>
                      <a:r>
                        <a:rPr lang="ka-GE" sz="2800" dirty="0" smtClean="0">
                          <a:solidFill>
                            <a:schemeClr val="bg1"/>
                          </a:solidFill>
                        </a:rPr>
                        <a:t>მოქმედება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a-GE" sz="2800" dirty="0" smtClean="0">
                          <a:solidFill>
                            <a:schemeClr val="bg1"/>
                          </a:solidFill>
                        </a:rPr>
                        <a:t>თავისებურებები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385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2800" dirty="0" smtClean="0"/>
                        <a:t>პანკრეასიდან ინსულინის გამოთავისუფლება</a:t>
                      </a:r>
                      <a:endParaRPr lang="en-US" sz="2800" dirty="0" smtClean="0"/>
                    </a:p>
                    <a:p>
                      <a:endParaRPr lang="en-US" sz="280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ka-GE" sz="2800" dirty="0" smtClean="0"/>
                        <a:t>მოქმედების ხანმოკლე</a:t>
                      </a:r>
                      <a:r>
                        <a:rPr lang="ka-GE" sz="2800" baseline="0" dirty="0" smtClean="0"/>
                        <a:t> დრო</a:t>
                      </a: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itchFamily="34" charset="0"/>
                        <a:buChar char="•"/>
                      </a:pPr>
                      <a:r>
                        <a:rPr lang="ka-GE" sz="2800" baseline="0" dirty="0" smtClean="0"/>
                        <a:t>ჰიპოგლიკემიის მცირე საფრთხის მქონე რეპაგლინიდი გამოიყენება თირკმლის უკმარისობისას</a:t>
                      </a:r>
                      <a:endParaRPr lang="ka-GE" sz="2400" baseline="0" dirty="0" smtClean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90500" y="16764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ka-GE" sz="2800" i="1" u="sng" dirty="0" smtClean="0"/>
              <a:t>ნივთიერება</a:t>
            </a:r>
            <a:r>
              <a:rPr lang="ka-GE" sz="2800" dirty="0" smtClean="0"/>
              <a:t>:  გლინიდები</a:t>
            </a:r>
            <a:endParaRPr lang="en-US" sz="2800" dirty="0" smtClean="0"/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ka-GE" sz="2800" i="1" u="sng" dirty="0" smtClean="0"/>
              <a:t>მაგ</a:t>
            </a:r>
            <a:r>
              <a:rPr lang="ka-GE" sz="2800" dirty="0" smtClean="0"/>
              <a:t>.:</a:t>
            </a:r>
            <a:r>
              <a:rPr lang="en-US" sz="2800" dirty="0" smtClean="0"/>
              <a:t> </a:t>
            </a:r>
            <a:r>
              <a:rPr lang="ka-GE" sz="2800" dirty="0" smtClean="0"/>
              <a:t>რეპაგლინიდი</a:t>
            </a:r>
            <a:r>
              <a:rPr lang="en-US" sz="2800" dirty="0" smtClean="0"/>
              <a:t>, </a:t>
            </a:r>
            <a:r>
              <a:rPr lang="ka-GE" sz="2800" dirty="0" smtClean="0"/>
              <a:t>ნეტეგლინიდი</a:t>
            </a:r>
            <a:endParaRPr lang="en-US" sz="2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9067800" cy="109696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ka-GE" sz="3200" dirty="0" smtClean="0">
                <a:solidFill>
                  <a:schemeClr val="bg1"/>
                </a:solidFill>
              </a:rPr>
              <a:t>ხანდაზმულებში ორალური ანტიდიაბეტური საშუალებებით მკურნალობის თავისებურებები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203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31915060"/>
              </p:ext>
            </p:extLst>
          </p:nvPr>
        </p:nvGraphicFramePr>
        <p:xfrm>
          <a:off x="157161" y="3089054"/>
          <a:ext cx="8767764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2810"/>
                <a:gridCol w="6034954"/>
              </a:tblGrid>
              <a:tr h="690466">
                <a:tc>
                  <a:txBody>
                    <a:bodyPr/>
                    <a:lstStyle/>
                    <a:p>
                      <a:r>
                        <a:rPr lang="ka-GE" sz="2800" dirty="0" smtClean="0">
                          <a:solidFill>
                            <a:schemeClr val="bg1"/>
                          </a:solidFill>
                        </a:rPr>
                        <a:t>მოქმედება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a-GE" sz="2800" dirty="0" smtClean="0">
                          <a:solidFill>
                            <a:schemeClr val="bg1"/>
                          </a:solidFill>
                        </a:rPr>
                        <a:t>თავისებურებები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385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2600" dirty="0" smtClean="0"/>
                        <a:t>ინსულინისადმი მგრძნობელობის</a:t>
                      </a:r>
                      <a:r>
                        <a:rPr lang="ka-GE" sz="2600" baseline="0" dirty="0" smtClean="0"/>
                        <a:t> გაუმჯობესება</a:t>
                      </a:r>
                      <a:endParaRPr lang="en-US" sz="2600" dirty="0" smtClean="0"/>
                    </a:p>
                    <a:p>
                      <a:endParaRPr lang="en-US" sz="2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ka-GE" sz="2800" dirty="0" smtClean="0"/>
                        <a:t>გვერდითი</a:t>
                      </a:r>
                      <a:r>
                        <a:rPr lang="ka-GE" sz="2800" baseline="0" dirty="0" smtClean="0"/>
                        <a:t> მოვლენების გამო პრაქტიკულად აღარ გამოიყენება </a:t>
                      </a:r>
                    </a:p>
                    <a:p>
                      <a:pPr marL="974725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ka-GE" sz="2200" i="1" baseline="0" dirty="0" smtClean="0"/>
                        <a:t>სითხის შეკავება</a:t>
                      </a:r>
                    </a:p>
                    <a:p>
                      <a:pPr marL="974725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ka-GE" sz="2200" i="1" baseline="0" dirty="0" smtClean="0"/>
                        <a:t>მოტეხილობის გაზრდა</a:t>
                      </a:r>
                    </a:p>
                    <a:p>
                      <a:pPr marL="974725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ka-GE" sz="2200" i="1" baseline="0" dirty="0" smtClean="0"/>
                        <a:t>გულის უკმარისობის განვითარების საფრთხე</a:t>
                      </a:r>
                      <a:endParaRPr lang="en-US" sz="22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en-US" sz="2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90500" y="1676400"/>
            <a:ext cx="87630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ka-GE" sz="2800" i="1" u="sng" dirty="0" smtClean="0"/>
              <a:t>ნივთიერება</a:t>
            </a:r>
            <a:r>
              <a:rPr lang="ka-GE" sz="2800" dirty="0" smtClean="0"/>
              <a:t>: </a:t>
            </a:r>
            <a:r>
              <a:rPr lang="ka-GE" sz="2800" dirty="0"/>
              <a:t>გლიტაზონი</a:t>
            </a:r>
            <a:endParaRPr lang="en-US" sz="2800" dirty="0"/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ka-GE" sz="2800" dirty="0" smtClean="0"/>
              <a:t> 					</a:t>
            </a:r>
            <a:r>
              <a:rPr lang="ka-GE" sz="2800" i="1" u="sng" dirty="0" smtClean="0"/>
              <a:t>მაგ</a:t>
            </a:r>
            <a:r>
              <a:rPr lang="ka-GE" sz="2800" dirty="0" smtClean="0"/>
              <a:t>.:</a:t>
            </a:r>
            <a:r>
              <a:rPr lang="en-US" sz="2800" dirty="0" smtClean="0"/>
              <a:t> </a:t>
            </a:r>
            <a:r>
              <a:rPr lang="ka-GE" sz="2800" dirty="0" smtClean="0"/>
              <a:t>პიოგლიტაზონი</a:t>
            </a:r>
            <a:endParaRPr lang="en-US" sz="2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9067800" cy="109696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ka-GE" sz="3200" dirty="0" smtClean="0">
                <a:solidFill>
                  <a:schemeClr val="bg1"/>
                </a:solidFill>
              </a:rPr>
              <a:t>ხანდაზმულებში ორალური ანტიდიაბეტური საშუალებებით მკურნალობის თავისებურებები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633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152400"/>
            <a:ext cx="8534400" cy="16764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ka-GE" sz="3400" dirty="0" smtClean="0">
                <a:solidFill>
                  <a:schemeClr val="bg1"/>
                </a:solidFill>
              </a:rPr>
              <a:t>ფუნქციური სტატუსის შესაბამისად ხანდაზმულების დაყოფა და თერაპიული პრინციპები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266700" y="2819400"/>
            <a:ext cx="8458200" cy="3276600"/>
          </a:xfrm>
          <a:prstGeom prst="rect">
            <a:avLst/>
          </a:prstGeom>
          <a:noFill/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a-GE" dirty="0"/>
              <a:t>ხანდაზმულები შაქრიანი დიაბეტით </a:t>
            </a:r>
            <a:r>
              <a:rPr lang="ka-GE" dirty="0" smtClean="0"/>
              <a:t>და</a:t>
            </a:r>
            <a:endParaRPr lang="en-US" dirty="0" smtClean="0"/>
          </a:p>
          <a:p>
            <a:pPr marL="0" indent="0">
              <a:buNone/>
            </a:pPr>
            <a:r>
              <a:rPr lang="ka-GE" dirty="0" smtClean="0"/>
              <a:t> </a:t>
            </a:r>
            <a:endParaRPr lang="en-US" dirty="0" smtClean="0"/>
          </a:p>
          <a:p>
            <a:pPr marL="914400" indent="-571500">
              <a:buFont typeface="Wingdings" panose="05000000000000000000" pitchFamily="2" charset="2"/>
              <a:buChar char="ü"/>
            </a:pPr>
            <a:r>
              <a:rPr lang="ka-GE" dirty="0" smtClean="0"/>
              <a:t>კარგი </a:t>
            </a:r>
            <a:r>
              <a:rPr lang="ka-GE" dirty="0"/>
              <a:t>ფუნქციური </a:t>
            </a:r>
            <a:r>
              <a:rPr lang="ka-GE" dirty="0" smtClean="0"/>
              <a:t>სტატუსით</a:t>
            </a:r>
            <a:endParaRPr lang="en-US" dirty="0" smtClean="0"/>
          </a:p>
          <a:p>
            <a:pPr marL="914400" indent="-571500">
              <a:buFont typeface="Wingdings" panose="05000000000000000000" pitchFamily="2" charset="2"/>
              <a:buChar char="ü"/>
            </a:pPr>
            <a:r>
              <a:rPr lang="ka-GE" dirty="0" smtClean="0"/>
              <a:t>შეზღუდული </a:t>
            </a:r>
            <a:r>
              <a:rPr lang="ka-GE" dirty="0"/>
              <a:t>ფუნქციური </a:t>
            </a:r>
            <a:r>
              <a:rPr lang="ka-GE" dirty="0" smtClean="0"/>
              <a:t>სტატუსით</a:t>
            </a:r>
            <a:endParaRPr lang="en-US" dirty="0" smtClean="0"/>
          </a:p>
          <a:p>
            <a:pPr marL="914400" indent="-571500">
              <a:buFont typeface="Wingdings" panose="05000000000000000000" pitchFamily="2" charset="2"/>
              <a:buChar char="ü"/>
            </a:pPr>
            <a:r>
              <a:rPr lang="ka-GE" dirty="0" smtClean="0"/>
              <a:t>მკვეთრად </a:t>
            </a:r>
            <a:r>
              <a:rPr lang="ka-GE" dirty="0"/>
              <a:t>შეზღუდული ფუნქციური სტატუსით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b="1" dirty="0" smtClean="0"/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819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41597125"/>
              </p:ext>
            </p:extLst>
          </p:nvPr>
        </p:nvGraphicFramePr>
        <p:xfrm>
          <a:off x="154405" y="3581400"/>
          <a:ext cx="876776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2810"/>
                <a:gridCol w="6034954"/>
              </a:tblGrid>
              <a:tr h="644435">
                <a:tc>
                  <a:txBody>
                    <a:bodyPr/>
                    <a:lstStyle/>
                    <a:p>
                      <a:r>
                        <a:rPr lang="ka-GE" sz="2800" dirty="0" smtClean="0">
                          <a:solidFill>
                            <a:schemeClr val="bg1"/>
                          </a:solidFill>
                        </a:rPr>
                        <a:t>მოქმედება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a-GE" sz="2800" dirty="0" smtClean="0">
                          <a:solidFill>
                            <a:schemeClr val="bg1"/>
                          </a:solidFill>
                        </a:rPr>
                        <a:t>თავისებურებები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555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CLP-1-</a:t>
                      </a:r>
                      <a:r>
                        <a:rPr lang="ka-GE" sz="2600" dirty="0" smtClean="0"/>
                        <a:t>ის</a:t>
                      </a:r>
                      <a:r>
                        <a:rPr lang="ka-GE" sz="2600" baseline="0" dirty="0" smtClean="0"/>
                        <a:t> დაშლის დამუხრუჭება</a:t>
                      </a:r>
                      <a:endParaRPr lang="en-US" sz="2600" dirty="0" smtClean="0"/>
                    </a:p>
                    <a:p>
                      <a:endParaRPr lang="en-US" sz="2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 pitchFamily="34" charset="0"/>
                        <a:buChar char="•"/>
                      </a:pPr>
                      <a:r>
                        <a:rPr lang="ka-GE" sz="2600" dirty="0" smtClean="0"/>
                        <a:t>მონოთერაპიისას</a:t>
                      </a:r>
                      <a:r>
                        <a:rPr lang="ka-GE" sz="2600" baseline="0" dirty="0" smtClean="0"/>
                        <a:t> არ არსებობს ჰიპოგლიკემიის საფრთხე</a:t>
                      </a: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Arial" pitchFamily="34" charset="0"/>
                        <a:buChar char="•"/>
                      </a:pPr>
                      <a:r>
                        <a:rPr lang="ka-GE" sz="2600" baseline="0" dirty="0" smtClean="0"/>
                        <a:t>გამოიყენება კომბინაციაში ინსულინთან თირკმლის უკმარისობისას ადაპტირებული დოზით</a:t>
                      </a:r>
                      <a:endParaRPr lang="en-US" sz="2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90500" y="1828800"/>
            <a:ext cx="87630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ka-GE" sz="2800" i="1" u="sng" dirty="0" smtClean="0"/>
              <a:t>ნივთიერება</a:t>
            </a:r>
            <a:r>
              <a:rPr lang="ka-GE" sz="2800" dirty="0" smtClean="0"/>
              <a:t>:  </a:t>
            </a:r>
            <a:r>
              <a:rPr lang="en-US" sz="2800" dirty="0"/>
              <a:t>DPP4 </a:t>
            </a:r>
            <a:r>
              <a:rPr lang="ka-GE" sz="2800" dirty="0" smtClean="0"/>
              <a:t>ინჰიბიტორი</a:t>
            </a:r>
            <a:endParaRPr lang="en-US" sz="2800" dirty="0" smtClean="0"/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ka-GE" sz="2800" dirty="0" smtClean="0"/>
              <a:t>			</a:t>
            </a:r>
            <a:r>
              <a:rPr lang="ka-GE" sz="2800" i="1" u="sng" dirty="0" smtClean="0"/>
              <a:t>მაგ</a:t>
            </a:r>
            <a:r>
              <a:rPr lang="ka-GE" sz="2800" dirty="0" smtClean="0"/>
              <a:t>.: სიტაგლიპტინი, 						ვილდაგლიპტინი, საქსაგლიპტინი</a:t>
            </a:r>
            <a:endParaRPr lang="en-US" sz="28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9067800" cy="109696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ka-GE" sz="3200" dirty="0" smtClean="0">
                <a:solidFill>
                  <a:schemeClr val="bg1"/>
                </a:solidFill>
              </a:rPr>
              <a:t>ხანდაზმულებში ორალური ანტიდიაბეტური საშუალებებით მკურნალობის თავისებურებები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164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61947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a-GE" sz="2800" dirty="0"/>
              <a:t>ნივთიერებათა ცვლის არასაკმარისი </a:t>
            </a:r>
            <a:r>
              <a:rPr lang="en-US" sz="2800" dirty="0"/>
              <a:t> </a:t>
            </a:r>
            <a:r>
              <a:rPr lang="ka-GE" sz="2800" dirty="0"/>
              <a:t>რეგულირებისას </a:t>
            </a:r>
            <a:r>
              <a:rPr lang="ka-GE" sz="2800" dirty="0" smtClean="0"/>
              <a:t>მიზანშეწონილია:</a:t>
            </a:r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ka-GE" sz="2800" dirty="0" smtClean="0"/>
              <a:t>ორალური ანტიდიაბეტური მედიკამენტებით </a:t>
            </a:r>
            <a:r>
              <a:rPr lang="ka-GE" sz="2800" i="1" u="sng" dirty="0" smtClean="0"/>
              <a:t>კომბინაციური მკურნალობა</a:t>
            </a:r>
            <a:endParaRPr lang="en-US" sz="2800" i="1" u="sng" dirty="0" smtClean="0"/>
          </a:p>
          <a:p>
            <a:pPr>
              <a:buFont typeface="Wingdings" panose="05000000000000000000" pitchFamily="2" charset="2"/>
              <a:buChar char="q"/>
            </a:pPr>
            <a:endParaRPr lang="ka-GE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ka-GE" sz="2800" i="1" u="sng" dirty="0" smtClean="0"/>
              <a:t>მაქსიმუმ ორი კომბინაცია  </a:t>
            </a:r>
            <a:r>
              <a:rPr lang="ka-GE" sz="2800" dirty="0" smtClean="0"/>
              <a:t>-  მრავალჯერადი კომბინაციებისას არსებობს მონაცემები გაზრდილ სიკვდილიანობაზე </a:t>
            </a:r>
            <a:r>
              <a:rPr lang="en-US" sz="2800" dirty="0" smtClean="0"/>
              <a:t>(UKPDS </a:t>
            </a:r>
            <a:r>
              <a:rPr lang="ka-GE" sz="2800" dirty="0" smtClean="0"/>
              <a:t>კვლევა, </a:t>
            </a:r>
            <a:r>
              <a:rPr lang="en-US" sz="2800" dirty="0" smtClean="0"/>
              <a:t>ACCORD </a:t>
            </a:r>
            <a:r>
              <a:rPr lang="ka-GE" sz="2800" dirty="0" smtClean="0"/>
              <a:t>კვლევა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304800"/>
            <a:ext cx="8229600" cy="838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ka-GE" sz="3600" dirty="0" smtClean="0">
                <a:solidFill>
                  <a:schemeClr val="bg1"/>
                </a:solidFill>
              </a:rPr>
              <a:t>კომბინირებული თერაპია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66482"/>
          </a:xfr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algn="ctr" defTabSz="914400">
              <a:spcBef>
                <a:spcPct val="20000"/>
              </a:spcBef>
              <a:buFont typeface="Arial" pitchFamily="34" charset="0"/>
            </a:pPr>
            <a:r>
              <a:rPr lang="ka-GE" sz="36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ინსულინთერაპია</a:t>
            </a:r>
            <a:endParaRPr lang="en-US" sz="36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2057400"/>
            <a:ext cx="8087700" cy="4195481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2400"/>
              </a:spcAft>
              <a:buNone/>
            </a:pPr>
            <a:r>
              <a:rPr lang="ka-GE" sz="2800" u="sng" dirty="0" smtClean="0"/>
              <a:t>ჩვენებები</a:t>
            </a:r>
            <a:r>
              <a:rPr lang="ka-GE" sz="2800" dirty="0" smtClean="0"/>
              <a:t>:</a:t>
            </a:r>
          </a:p>
          <a:p>
            <a:pPr marL="625475" indent="-625475">
              <a:spcBef>
                <a:spcPts val="1200"/>
              </a:spcBef>
              <a:spcAft>
                <a:spcPts val="2400"/>
              </a:spcAft>
              <a:buFont typeface="Wingdings" panose="05000000000000000000" pitchFamily="2" charset="2"/>
              <a:buChar char="q"/>
            </a:pPr>
            <a:r>
              <a:rPr lang="ka-GE" sz="2800" dirty="0" smtClean="0"/>
              <a:t>LADA დიაბეტი ან </a:t>
            </a:r>
            <a:r>
              <a:rPr lang="ka-GE" sz="2800" dirty="0"/>
              <a:t>ტიპი I დიაბეტით </a:t>
            </a:r>
            <a:r>
              <a:rPr lang="ka-GE" sz="2800" dirty="0" smtClean="0"/>
              <a:t>ავადმყოფი ხანდაზმული</a:t>
            </a:r>
            <a:endParaRPr lang="en-US" sz="2800" dirty="0" smtClean="0"/>
          </a:p>
          <a:p>
            <a:pPr marL="625475" indent="-625475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ka-GE" sz="2800" dirty="0" smtClean="0"/>
              <a:t>ტიპი 2 </a:t>
            </a:r>
            <a:r>
              <a:rPr lang="ka-GE" sz="2800" dirty="0"/>
              <a:t>დიაბეტი კვებითი თერაპიით და ან ანტიდიაბეტური მედიკამენტებით ინდივიდუალური </a:t>
            </a:r>
            <a:r>
              <a:rPr lang="ka-GE" sz="2800" dirty="0" smtClean="0"/>
              <a:t>თერაპიული მიზნების მიუღწევლობისას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191000"/>
          </a:xfrm>
        </p:spPr>
        <p:txBody>
          <a:bodyPr>
            <a:no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ka-GE" sz="3200" dirty="0" smtClean="0"/>
              <a:t>ხანდაზმულების ცხოვრების ხარისხი მნიშვნელოვნად არის  დამოკიდებული </a:t>
            </a:r>
          </a:p>
          <a:p>
            <a:pPr marL="685800" indent="-396875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ka-GE" sz="3200" dirty="0" smtClean="0"/>
              <a:t>ყოველდღიურად ინსულინის ინექციების რაოდენობაზე</a:t>
            </a:r>
          </a:p>
          <a:p>
            <a:pPr marL="685800" indent="-396875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ka-GE" sz="3200" dirty="0" smtClean="0"/>
              <a:t>აუცილებელი თვითკონტროლის სიხშირეზე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33400"/>
            <a:ext cx="86106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ka-GE" sz="2800" u="sng" dirty="0"/>
              <a:t>კომპლექსური თერაპიული სქემები  </a:t>
            </a:r>
            <a:r>
              <a:rPr lang="ka-GE" sz="2800" dirty="0"/>
              <a:t>-მხოლოდ გამონაკლის შემთხვევებში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ka-GE" sz="2800" dirty="0" smtClean="0"/>
              <a:t>ფუნქციური </a:t>
            </a:r>
            <a:r>
              <a:rPr lang="ka-GE" sz="2800" dirty="0"/>
              <a:t>სტატუსის გაუარესების გარეშე </a:t>
            </a:r>
            <a:r>
              <a:rPr lang="ka-GE" sz="2800" dirty="0" smtClean="0"/>
              <a:t> - </a:t>
            </a:r>
            <a:r>
              <a:rPr lang="ka-GE" sz="2800" u="sng" dirty="0" smtClean="0"/>
              <a:t>ყველა ის </a:t>
            </a:r>
            <a:r>
              <a:rPr lang="ka-GE" sz="2800" u="sng" dirty="0"/>
              <a:t>სამკურნალო </a:t>
            </a:r>
            <a:r>
              <a:rPr lang="ka-GE" sz="2800" u="sng" dirty="0" smtClean="0"/>
              <a:t>სქემა</a:t>
            </a:r>
            <a:r>
              <a:rPr lang="ka-GE" sz="2800" dirty="0" smtClean="0"/>
              <a:t>, რაც ახალგაზრდებში</a:t>
            </a:r>
            <a:endParaRPr lang="en-US" sz="2800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ka-GE" sz="2800" dirty="0" smtClean="0"/>
              <a:t>დიაბეტით ავადმყოფ დასუსტებულ პაციენტებში - უპირატესად </a:t>
            </a:r>
            <a:r>
              <a:rPr lang="ka-GE" sz="2800" u="sng" dirty="0" smtClean="0"/>
              <a:t>მარტივი თერაპიული სქემები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ka-GE" sz="2800" u="sng" dirty="0" smtClean="0"/>
              <a:t>ტრადიციული ინსულინთერაპია </a:t>
            </a:r>
            <a:r>
              <a:rPr lang="ka-GE" sz="2800" dirty="0" smtClean="0"/>
              <a:t>(შერეული ინსულინის პრეპრანდიული ინექცია დილას და საღამოს)  - დიაბეტით ავადმყოფი ხანდაზმულების უმრავლესობაში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886700" cy="4805363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ka-GE" sz="2800" dirty="0" smtClean="0"/>
              <a:t>ბაზალური ინსულინთერაპიის სახით შეიძლება გათვალისწინებული იყოს </a:t>
            </a:r>
          </a:p>
          <a:p>
            <a:pPr marL="974725" indent="-34290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ka-GE" sz="2800" dirty="0" smtClean="0"/>
              <a:t>NPH ინსულინი  ღამით ან </a:t>
            </a:r>
          </a:p>
          <a:p>
            <a:pPr marL="974725" indent="-342900"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ka-GE" sz="2800" dirty="0" smtClean="0"/>
              <a:t>გახანგრძლივებული მოქმედების ინსულინი დილას </a:t>
            </a:r>
            <a:endParaRPr lang="en-US" sz="2800" dirty="0" smtClean="0"/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ka-GE" sz="2800" dirty="0" smtClean="0"/>
              <a:t>სასურველი </a:t>
            </a:r>
            <a:r>
              <a:rPr lang="ka-GE" sz="2800" dirty="0"/>
              <a:t>მოქნილი </a:t>
            </a:r>
            <a:r>
              <a:rPr lang="ka-GE" sz="2800" dirty="0" smtClean="0"/>
              <a:t>ცხოვრების </a:t>
            </a:r>
            <a:r>
              <a:rPr lang="ka-GE" sz="2800" dirty="0"/>
              <a:t>წესის ან არარეგულარული </a:t>
            </a:r>
            <a:r>
              <a:rPr lang="ka-GE" sz="2800" dirty="0" smtClean="0"/>
              <a:t>კვებისას შესაძლებელია  </a:t>
            </a:r>
            <a:r>
              <a:rPr lang="ka-GE" sz="2800" dirty="0"/>
              <a:t>ხანმოკლე მოქმედების </a:t>
            </a:r>
            <a:r>
              <a:rPr lang="ka-GE" sz="2800" dirty="0" smtClean="0"/>
              <a:t>ინსულინის </a:t>
            </a:r>
            <a:r>
              <a:rPr lang="ka-GE" sz="2800" dirty="0"/>
              <a:t>პრეპრანდიული </a:t>
            </a:r>
            <a:r>
              <a:rPr lang="ka-GE" sz="2800" dirty="0" smtClean="0"/>
              <a:t> 3–ჯერადი ინექცია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210550" cy="52625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ka-GE" sz="3200" u="sng" dirty="0"/>
              <a:t>ინტენსიური ინსულინთერაპია</a:t>
            </a:r>
            <a:r>
              <a:rPr lang="ka-GE" sz="3200" dirty="0"/>
              <a:t>:</a:t>
            </a:r>
          </a:p>
          <a:p>
            <a:pPr marL="1089025" indent="-457200">
              <a:lnSpc>
                <a:spcPct val="13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ka-GE" sz="2800" dirty="0"/>
              <a:t>3X ინექცია სწრაფი მოქმედების ინსულინის კვების წინ </a:t>
            </a:r>
            <a:r>
              <a:rPr lang="ka-GE" sz="2800" dirty="0" smtClean="0"/>
              <a:t>ან</a:t>
            </a:r>
            <a:endParaRPr lang="ka-GE" sz="2800" dirty="0"/>
          </a:p>
          <a:p>
            <a:pPr marL="1089025" indent="-457200">
              <a:lnSpc>
                <a:spcPct val="13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ka-GE" sz="2800" dirty="0"/>
              <a:t>პოსტპრანდიულად საკვების არარეგულარული </a:t>
            </a:r>
            <a:r>
              <a:rPr lang="ka-GE" sz="2800" dirty="0" smtClean="0"/>
              <a:t>მიღებისას   და</a:t>
            </a:r>
          </a:p>
          <a:p>
            <a:pPr marL="974725" indent="-342900">
              <a:lnSpc>
                <a:spcPct val="13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ka-GE" sz="2800" dirty="0" smtClean="0"/>
              <a:t>1X </a:t>
            </a:r>
            <a:r>
              <a:rPr lang="ka-GE" sz="2800" dirty="0"/>
              <a:t>ხანგრძლივი მოქმედების </a:t>
            </a:r>
            <a:r>
              <a:rPr lang="ka-GE" sz="2800" dirty="0" smtClean="0"/>
              <a:t>ღამისთვის</a:t>
            </a:r>
          </a:p>
          <a:p>
            <a:pPr>
              <a:buFont typeface="Wingdings" panose="05000000000000000000" pitchFamily="2" charset="2"/>
              <a:buChar char="§"/>
            </a:pPr>
            <a:endParaRPr lang="ka-GE" sz="2800" dirty="0"/>
          </a:p>
          <a:p>
            <a:pPr marL="0" indent="0">
              <a:buNone/>
            </a:pPr>
            <a:r>
              <a:rPr lang="ka-GE" sz="3000" dirty="0" smtClean="0"/>
              <a:t>სირთულის </a:t>
            </a:r>
            <a:r>
              <a:rPr lang="ka-GE" sz="3000" dirty="0"/>
              <a:t>გამო მისაღებია მხოლოდ ხანდზმული პაციენტებისთვის, რომელთაც არ აქვთ ფუნქციური სტატუსის ან კოგნიტური სტატუსის </a:t>
            </a:r>
            <a:r>
              <a:rPr lang="ka-GE" sz="3000" dirty="0" smtClean="0"/>
              <a:t>შეზღუდვა</a:t>
            </a:r>
          </a:p>
          <a:p>
            <a:pPr marL="0" indent="0">
              <a:buNone/>
            </a:pPr>
            <a:r>
              <a:rPr lang="ka-GE" sz="3000" dirty="0" smtClean="0"/>
              <a:t>  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6648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ka-GE" sz="3200" dirty="0">
                <a:solidFill>
                  <a:schemeClr val="bg1"/>
                </a:solidFill>
              </a:rPr>
              <a:t>კომბინირებული </a:t>
            </a:r>
            <a:r>
              <a:rPr lang="ka-GE" sz="3200" dirty="0" smtClean="0">
                <a:solidFill>
                  <a:schemeClr val="bg1"/>
                </a:solidFill>
              </a:rPr>
              <a:t>თერაპია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676400"/>
            <a:ext cx="8305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ka-GE" sz="2800" dirty="0"/>
              <a:t>შესაძლებელია ორალური ანტიდიაბტური მედიკამენტების კომბინაცია </a:t>
            </a:r>
            <a:r>
              <a:rPr lang="ka-GE" sz="2800" dirty="0" smtClean="0"/>
              <a:t>ინსულინთან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ka-GE" sz="28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ka-GE" sz="2800" dirty="0" smtClean="0"/>
          </a:p>
          <a:p>
            <a:r>
              <a:rPr lang="ka-GE" sz="2800" i="1" u="sng" dirty="0" smtClean="0"/>
              <a:t>მაგალითად</a:t>
            </a:r>
            <a:r>
              <a:rPr lang="ka-GE" sz="2800" dirty="0" smtClean="0"/>
              <a:t>,  </a:t>
            </a:r>
            <a:r>
              <a:rPr lang="ka-GE" sz="2800" dirty="0"/>
              <a:t>გახანგრძლივებული მოქმედების </a:t>
            </a:r>
            <a:r>
              <a:rPr lang="ka-GE" sz="2800" dirty="0" smtClean="0"/>
              <a:t>ინსულინი </a:t>
            </a:r>
            <a:r>
              <a:rPr lang="en-US" sz="2800" dirty="0" smtClean="0"/>
              <a:t> </a:t>
            </a:r>
            <a:r>
              <a:rPr lang="ka-GE" sz="2800" dirty="0"/>
              <a:t>ღამით კომბინაციაში მეტფორმინთან, </a:t>
            </a:r>
            <a:r>
              <a:rPr lang="en-US" sz="2800" dirty="0"/>
              <a:t>DPP4 </a:t>
            </a:r>
            <a:r>
              <a:rPr lang="ka-GE" sz="2800" dirty="0"/>
              <a:t>ინჰიბიტორთან ან </a:t>
            </a:r>
            <a:r>
              <a:rPr lang="ka-GE" sz="2800" dirty="0" smtClean="0"/>
              <a:t>სულფონილშარდოვანასთან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20107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055380" cy="91888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ka-GE" dirty="0">
                <a:solidFill>
                  <a:schemeClr val="bg1"/>
                </a:solidFill>
              </a:rPr>
              <a:t>ინსულინის ანალოგები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9530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ka-GE" sz="2800" dirty="0" smtClean="0"/>
              <a:t>სპეციფიურ სიტუაციებში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ka-GE" sz="2800" i="1" dirty="0" smtClean="0"/>
              <a:t>მაგალითად</a:t>
            </a:r>
            <a:r>
              <a:rPr lang="ka-GE" sz="2800" dirty="0" smtClean="0"/>
              <a:t>, </a:t>
            </a:r>
            <a:r>
              <a:rPr lang="ka-GE" sz="2800" dirty="0"/>
              <a:t>საკვების არარეგულარული მიღებისას  ხანმოკლე მოქმედების ინსულინის ანალოგების პოსტპრანდიული </a:t>
            </a:r>
            <a:r>
              <a:rPr lang="ka-GE" sz="2800" dirty="0" smtClean="0"/>
              <a:t>გამოყენება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n-US" sz="2800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ka-GE" sz="2800" dirty="0"/>
              <a:t>ხანგრძლივი მოქმედების ინსულინის ანალოგები  ორალურ ანტიდიაბეტურ საშუალებებთან კომბინაციაში აჩვენებენ  ნაკლებად ჰიპოგლიკემიას, ვიდრე ინსულინთერაპია 30/70 შერეული </a:t>
            </a:r>
            <a:r>
              <a:rPr lang="ka-GE" sz="2800" dirty="0" smtClean="0"/>
              <a:t>ინსულინით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973490" cy="99508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ka-GE" sz="3600" dirty="0" smtClean="0">
                <a:solidFill>
                  <a:schemeClr val="bg1"/>
                </a:solidFill>
              </a:rPr>
              <a:t>მიკროვასკულარული გართულებები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2925"/>
            <a:ext cx="8458200" cy="4576475"/>
          </a:xfrm>
          <a:noFill/>
        </p:spPr>
        <p:txBody>
          <a:bodyPr>
            <a:normAutofit lnSpcReduction="10000"/>
          </a:bodyPr>
          <a:lstStyle/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ka-GE" sz="2400" dirty="0" smtClean="0"/>
              <a:t>დიაბეტით ავადმყოფ ხანდაზმულებში დიაბეტით განპირობებული გართულებების (ნეფროპათია, დიაბეტური პოლინეიროპათია, რეტინოპათია) სკრინინგი - წელიწადში ერთხელ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ka-GE" sz="2400" dirty="0" smtClean="0"/>
              <a:t>შაქრიანი დიაბეტის დიაგნოზის დასმისას ხანდაზმულ ასაკში მიკროვასკულური გართულებების განვითარებისთვის საჭირო დიდი დროის გამო, ის მეორეხარისხოვან როლს ასრულებს</a:t>
            </a:r>
          </a:p>
          <a:p>
            <a:pPr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ka-GE" sz="2400" dirty="0" smtClean="0"/>
              <a:t>თირკმლის ფუნქციას იკვლევენ </a:t>
            </a:r>
            <a:r>
              <a:rPr lang="en-US" sz="2400" dirty="0" smtClean="0"/>
              <a:t>MDRD </a:t>
            </a:r>
            <a:r>
              <a:rPr lang="ka-GE" sz="2400" dirty="0" smtClean="0"/>
              <a:t>ან </a:t>
            </a:r>
            <a:r>
              <a:rPr lang="en-US" sz="2400" dirty="0" err="1" smtClean="0"/>
              <a:t>Cockroft-Gault</a:t>
            </a:r>
            <a:r>
              <a:rPr lang="en-US" sz="2400" dirty="0" smtClean="0"/>
              <a:t> </a:t>
            </a:r>
            <a:r>
              <a:rPr lang="ka-GE" sz="2400" dirty="0" smtClean="0"/>
              <a:t>ფორმულით, ხანდაზმულებში უფრო მეტად </a:t>
            </a:r>
            <a:r>
              <a:rPr lang="en-US" sz="2400" dirty="0" err="1" smtClean="0"/>
              <a:t>Cockroft-Gault</a:t>
            </a:r>
            <a:r>
              <a:rPr lang="en-US" sz="2400" dirty="0" smtClean="0"/>
              <a:t> </a:t>
            </a:r>
            <a:r>
              <a:rPr lang="ka-GE" sz="2400" dirty="0" smtClean="0"/>
              <a:t> ფორმულით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/>
          </p:cNvSpPr>
          <p:nvPr/>
        </p:nvSpPr>
        <p:spPr>
          <a:xfrm>
            <a:off x="381000" y="2743200"/>
            <a:ext cx="8458200" cy="2819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ka-GE" sz="3000" dirty="0" smtClean="0"/>
              <a:t>ქრონოლოგიურად </a:t>
            </a:r>
            <a:r>
              <a:rPr lang="ka-GE" sz="3000" dirty="0"/>
              <a:t>მაღალი </a:t>
            </a:r>
            <a:r>
              <a:rPr lang="ka-GE" sz="3000" dirty="0" smtClean="0"/>
              <a:t>ასაკი</a:t>
            </a:r>
            <a:endParaRPr lang="en-US" sz="3000" dirty="0" smtClean="0"/>
          </a:p>
          <a:p>
            <a:pPr>
              <a:spcAft>
                <a:spcPts val="1200"/>
              </a:spcAft>
            </a:pPr>
            <a:r>
              <a:rPr lang="ka-GE" sz="3000" dirty="0" smtClean="0"/>
              <a:t>მცირე </a:t>
            </a:r>
            <a:r>
              <a:rPr lang="ka-GE" sz="3000" dirty="0" err="1" smtClean="0"/>
              <a:t>კომორბიდულობა</a:t>
            </a:r>
            <a:endParaRPr lang="en-US" sz="3000" dirty="0" smtClean="0"/>
          </a:p>
          <a:p>
            <a:pPr>
              <a:spcAft>
                <a:spcPts val="1200"/>
              </a:spcAft>
            </a:pPr>
            <a:r>
              <a:rPr lang="ka-GE" sz="3000" dirty="0" smtClean="0"/>
              <a:t>ფუნქციური </a:t>
            </a:r>
            <a:r>
              <a:rPr lang="ka-GE" sz="3000" dirty="0"/>
              <a:t>შეზღუდვების </a:t>
            </a:r>
            <a:r>
              <a:rPr lang="ka-GE" sz="3000" dirty="0" smtClean="0"/>
              <a:t>არარსებობა</a:t>
            </a:r>
            <a:endParaRPr lang="en-US" sz="3000" dirty="0" smtClean="0"/>
          </a:p>
          <a:p>
            <a:pPr>
              <a:spcAft>
                <a:spcPts val="1200"/>
              </a:spcAft>
            </a:pPr>
            <a:r>
              <a:rPr lang="ka-GE" sz="3000" dirty="0" smtClean="0"/>
              <a:t>კომპენსაციის </a:t>
            </a:r>
            <a:r>
              <a:rPr lang="ka-GE" sz="3000" dirty="0"/>
              <a:t>კარგი </a:t>
            </a:r>
            <a:r>
              <a:rPr lang="ka-GE" sz="3000" dirty="0" smtClean="0"/>
              <a:t>შესაძლებლობა</a:t>
            </a:r>
            <a:endParaRPr lang="en-US" sz="3000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180975" y="209550"/>
            <a:ext cx="8534400" cy="13144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ka-GE" sz="3400" dirty="0" smtClean="0">
                <a:solidFill>
                  <a:schemeClr val="bg1"/>
                </a:solidFill>
              </a:rPr>
              <a:t>ხანდაზმულები შაქრიანი დიაბეტით და </a:t>
            </a:r>
            <a:r>
              <a:rPr lang="ka-GE" sz="3400" i="1" u="sng" dirty="0" smtClean="0">
                <a:solidFill>
                  <a:schemeClr val="bg1"/>
                </a:solidFill>
              </a:rPr>
              <a:t>კარგი ფუნქციური სტატუსით</a:t>
            </a:r>
            <a:endParaRPr lang="en-US" sz="3400" i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748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8202090" cy="140053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ka-GE" sz="3600" dirty="0" smtClean="0">
                <a:solidFill>
                  <a:schemeClr val="bg1"/>
                </a:solidFill>
              </a:rPr>
              <a:t>მაკროვასკულური გართულებები და თანმხლები რისკ ფაქტორები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2286000"/>
            <a:ext cx="8087700" cy="419548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ka-GE" sz="2800" dirty="0" smtClean="0"/>
              <a:t>დიაბეტით ავადმყოფი ხანდაზმული ადამიანების სიცოცხლის ხანგრძლივობა შეზღუდულია პირველ რიგში კარდიოვასკულური გართულებების გამო</a:t>
            </a:r>
          </a:p>
          <a:p>
            <a:pPr>
              <a:buFont typeface="Wingdings" panose="05000000000000000000" pitchFamily="2" charset="2"/>
              <a:buChar char="ü"/>
            </a:pPr>
            <a:endParaRPr lang="ka-GE" sz="2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ka-GE" sz="2800" dirty="0" smtClean="0"/>
              <a:t> სისტოლური წნევის დაქვეითებით შეიძლება თავიდან აიცილონ  მაკროვასკულარული გართულებები და თანმხლები დაავადებები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6648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ka-GE" sz="3600" dirty="0" smtClean="0">
                <a:solidFill>
                  <a:schemeClr val="bg1"/>
                </a:solidFill>
              </a:rPr>
              <a:t>მიოკარდიუმის ინფარქტი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2925"/>
            <a:ext cx="8077200" cy="4195481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000"/>
              </a:spcAft>
            </a:pPr>
            <a:r>
              <a:rPr lang="ka-GE" sz="3500" dirty="0" smtClean="0"/>
              <a:t>შაქრიანი დაიბეტის დროს 2–ჯერ </a:t>
            </a:r>
            <a:r>
              <a:rPr lang="ka-GE" sz="3500" dirty="0"/>
              <a:t>გაზრდილი რისკი</a:t>
            </a:r>
            <a:endParaRPr lang="en-US" sz="3500" dirty="0" smtClean="0"/>
          </a:p>
          <a:p>
            <a:pPr>
              <a:spcAft>
                <a:spcPts val="1000"/>
              </a:spcAft>
            </a:pPr>
            <a:r>
              <a:rPr lang="ka-GE" sz="3500" dirty="0" smtClean="0"/>
              <a:t>კარდიოვასკულური რისკ-ფაქტორების მკურნალობა (სისხლის წნევის რეგულირება, ნიკოტინის შეზღუდვა, ქოლესტერინის დაქვეითება, თრომბოციტების აგრეგაციის შეზღუდვა</a:t>
            </a:r>
            <a:endParaRPr lang="en-US" sz="3500" dirty="0" smtClean="0"/>
          </a:p>
          <a:p>
            <a:pPr marL="0" indent="0">
              <a:spcAft>
                <a:spcPts val="1000"/>
              </a:spcAft>
              <a:buNone/>
            </a:pPr>
            <a:r>
              <a:rPr lang="ka-GE" dirty="0"/>
              <a:t> </a:t>
            </a:r>
            <a:endParaRPr lang="ka-G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055380" cy="76648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ka-GE" dirty="0" smtClean="0">
                <a:solidFill>
                  <a:schemeClr val="bg1"/>
                </a:solidFill>
              </a:rPr>
              <a:t>ინსულტი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1"/>
            <a:ext cx="8229600" cy="4876806"/>
          </a:xfrm>
        </p:spPr>
        <p:txBody>
          <a:bodyPr>
            <a:normAutofit lnSpcReduction="10000"/>
          </a:bodyPr>
          <a:lstStyle/>
          <a:p>
            <a:r>
              <a:rPr lang="ka-GE" sz="2800" dirty="0" smtClean="0"/>
              <a:t>შაქრიანი დიაბეტის დროს 2-ჯერ გაზრდილი რისკი</a:t>
            </a:r>
          </a:p>
          <a:p>
            <a:r>
              <a:rPr lang="ka-GE" sz="2800" dirty="0" smtClean="0"/>
              <a:t>ინსულტის განვითარების რისკს ვერ შევამცირებთ მხოლოდ სისხლში შაქრის დონის დაქვეითებით-წინა პლანზეა რისკ-ფაქტორების ოპტიმიზაცია, მაგალითად ნიკოტინის შეზღუდვა და სისხლის წნევის დაეგულირება</a:t>
            </a:r>
          </a:p>
          <a:p>
            <a:r>
              <a:rPr lang="en-US" sz="2800" dirty="0"/>
              <a:t>CH2-DS2-VASc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/>
              <a:t>-</a:t>
            </a:r>
            <a:r>
              <a:rPr lang="en-US" sz="2800" dirty="0" smtClean="0"/>
              <a:t>score-</a:t>
            </a:r>
            <a:r>
              <a:rPr lang="ka-GE" sz="2800" dirty="0" smtClean="0"/>
              <a:t>ს მიხედვით მოციმციმე არითმისას რეკომენდებულია ანტიკოაგულაცია მარკუმარით ან თრომბინის </a:t>
            </a:r>
            <a:r>
              <a:rPr lang="ka-GE" sz="2800" dirty="0"/>
              <a:t>პირდაპირი ინჰიბიტორებით</a:t>
            </a:r>
            <a:endParaRPr lang="ka-GE" sz="2800" dirty="0" smtClean="0"/>
          </a:p>
          <a:p>
            <a:pPr marL="0" indent="0">
              <a:buNone/>
            </a:pPr>
            <a:endParaRPr lang="ka-GE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445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055380" cy="918883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ka-GE" dirty="0" smtClean="0">
                <a:solidFill>
                  <a:schemeClr val="bg1"/>
                </a:solidFill>
              </a:rPr>
              <a:t>არტერიული ჰიპერტონია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1"/>
            <a:ext cx="8534400" cy="487680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ka-GE" sz="2600" dirty="0" smtClean="0"/>
              <a:t>სისხლის წნევის თანმიმდევრული რეგულირება ამცირებს კარდიოვასკულურ სიკვდილიანობას და გულის უკმარისობის ხარისხს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600" dirty="0" smtClean="0"/>
              <a:t>სისხლის სამიზნე წნევაა &lt;140/90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600" dirty="0" smtClean="0"/>
              <a:t>ანტიჰიპერტონული მედიკამენტის არჩევისას იხელმძღვანელეთ თანმხლები დაავედებებით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a-GE" sz="2600" dirty="0" smtClean="0"/>
              <a:t>ხანდაზმულ პაციენტებში სისტოლური წნევის  მნიშვნელობას აქვს უფრო მეტი მნიშვნელობა კარდიოვასკულური და ცერებრული შედეგების, ასევე საერთო სიკვდილიანობის გათვალისწინებით, ვიდრე სისტოლურ მნიშვნელობას</a:t>
            </a:r>
          </a:p>
        </p:txBody>
      </p:sp>
    </p:spTree>
    <p:extLst>
      <p:ext uri="{BB962C8B-B14F-4D97-AF65-F5344CB8AC3E}">
        <p14:creationId xmlns:p14="http://schemas.microsoft.com/office/powerpoint/2010/main" xmlns="" val="426804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4268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ka-GE" dirty="0" smtClean="0">
                <a:solidFill>
                  <a:schemeClr val="bg1"/>
                </a:solidFill>
              </a:rPr>
              <a:t>თამბაქოს შეზღუდვა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7249500" cy="2671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a-GE" sz="3200" dirty="0" smtClean="0"/>
              <a:t>თამბაქოს შეზღუდვა მიკრო- და მაკროვასკულარული გართულებების პრევენციისთვის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35672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8202090" cy="114748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ka-GE" sz="3400" dirty="0" smtClean="0">
                <a:solidFill>
                  <a:schemeClr val="bg1"/>
                </a:solidFill>
              </a:rPr>
              <a:t>თრომბოციტების აგრეგაციის შეზღუდვა და ანტიკოაგულანტები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2925"/>
            <a:ext cx="8382000" cy="4195481"/>
          </a:xfrm>
        </p:spPr>
        <p:txBody>
          <a:bodyPr>
            <a:noAutofit/>
          </a:bodyPr>
          <a:lstStyle/>
          <a:p>
            <a:r>
              <a:rPr lang="ka-GE" sz="2800" dirty="0" smtClean="0"/>
              <a:t>თრომბოციტების აგრეგაციის შემზღუდავების დანიშვნა (მაგალითად </a:t>
            </a:r>
            <a:r>
              <a:rPr lang="en-US" sz="2800" dirty="0" smtClean="0"/>
              <a:t>ASS 100 </a:t>
            </a:r>
            <a:r>
              <a:rPr lang="ka-GE" sz="2800" dirty="0" smtClean="0"/>
              <a:t>მგ დღეში) ამცირებს კარდიოვასკულურ რისკებს დიაბეტის დროს</a:t>
            </a:r>
          </a:p>
          <a:p>
            <a:r>
              <a:rPr lang="ka-GE" sz="2800" dirty="0" smtClean="0"/>
              <a:t>ალტერნატივა  აუტანლობისას-კლოპიდოგრელი 75 მგ დღეში</a:t>
            </a:r>
          </a:p>
          <a:p>
            <a:r>
              <a:rPr lang="ka-GE" sz="2800" dirty="0" smtClean="0"/>
              <a:t>მოციმციმე არითმიისას ხანდაზმულებში რეკომენდებულია ანტიკოაგულანტები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73875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/>
          </p:nvPr>
        </p:nvGraphicFramePr>
        <p:xfrm>
          <a:off x="284747" y="228600"/>
          <a:ext cx="8534400" cy="4758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5840"/>
                <a:gridCol w="5689600"/>
                <a:gridCol w="568960"/>
              </a:tblGrid>
              <a:tr h="369096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CH2-DS2-VASc-Score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7743">
                <a:tc>
                  <a:txBody>
                    <a:bodyPr/>
                    <a:lstStyle/>
                    <a:p>
                      <a:r>
                        <a:rPr lang="en-US" dirty="0" smtClean="0"/>
                        <a:t>C (congestive heart</a:t>
                      </a:r>
                      <a:r>
                        <a:rPr lang="en-US" baseline="0" dirty="0" smtClean="0"/>
                        <a:t> failure)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a-GE" sz="2400" dirty="0" smtClean="0"/>
                        <a:t>გულის უკმარისობა, ან მარცხენა</a:t>
                      </a:r>
                      <a:r>
                        <a:rPr lang="ka-GE" sz="2400" baseline="0" dirty="0" smtClean="0"/>
                        <a:t> პარკუჭოვანი დისფუნქცია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4377">
                <a:tc>
                  <a:txBody>
                    <a:bodyPr/>
                    <a:lstStyle/>
                    <a:p>
                      <a:r>
                        <a:rPr lang="en-US" dirty="0" smtClean="0"/>
                        <a:t>H (hypertension)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a-GE" sz="2400" dirty="0" smtClean="0"/>
                        <a:t>არტერიული ჰიპერტონია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4377">
                <a:tc>
                  <a:txBody>
                    <a:bodyPr/>
                    <a:lstStyle/>
                    <a:p>
                      <a:r>
                        <a:rPr lang="en-US" dirty="0" smtClean="0"/>
                        <a:t>A2 (age)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a-GE" sz="2400" dirty="0" smtClean="0"/>
                        <a:t>ასაკი &gt;75 წელი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4377">
                <a:tc>
                  <a:txBody>
                    <a:bodyPr/>
                    <a:lstStyle/>
                    <a:p>
                      <a:r>
                        <a:rPr lang="en-US" dirty="0" smtClean="0"/>
                        <a:t>D (diabetes)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a-GE" sz="2400" dirty="0" smtClean="0"/>
                        <a:t>შაქრიანი დიაბეტი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97743">
                <a:tc>
                  <a:txBody>
                    <a:bodyPr/>
                    <a:lstStyle/>
                    <a:p>
                      <a:r>
                        <a:rPr lang="en-US" dirty="0" smtClean="0"/>
                        <a:t>S2 (stroke)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a-GE" sz="2400" dirty="0" smtClean="0"/>
                        <a:t>ინსულტი, ტრანზიტორული იშემიური შეტევა, ან თრომბოემბოლია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4377">
                <a:tc>
                  <a:txBody>
                    <a:bodyPr/>
                    <a:lstStyle/>
                    <a:p>
                      <a:r>
                        <a:rPr lang="en-US" dirty="0" smtClean="0"/>
                        <a:t>V (</a:t>
                      </a:r>
                      <a:r>
                        <a:rPr lang="en-US" dirty="0" err="1" smtClean="0"/>
                        <a:t>vascula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a-GE" sz="2400" dirty="0" smtClean="0"/>
                        <a:t>ვასკულარი წინამორბედი დაავადებები 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4377">
                <a:tc>
                  <a:txBody>
                    <a:bodyPr/>
                    <a:lstStyle/>
                    <a:p>
                      <a:r>
                        <a:rPr lang="en-US" dirty="0" smtClean="0"/>
                        <a:t>A(age)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a-GE" sz="2400" dirty="0" smtClean="0"/>
                        <a:t>ასაკი 65-74 წელი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4377">
                <a:tc>
                  <a:txBody>
                    <a:bodyPr/>
                    <a:lstStyle/>
                    <a:p>
                      <a:r>
                        <a:rPr lang="en-US" dirty="0" smtClean="0"/>
                        <a:t>S(sex)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a-GE" sz="2400" dirty="0" smtClean="0"/>
                        <a:t>მდედრობითი სქესი</a:t>
                      </a:r>
                      <a:endParaRPr lang="ru-RU" sz="2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a-GE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04800" y="5334000"/>
            <a:ext cx="8646695" cy="1066800"/>
          </a:xfrm>
        </p:spPr>
        <p:txBody>
          <a:bodyPr/>
          <a:lstStyle/>
          <a:p>
            <a:pPr algn="ctr"/>
            <a:r>
              <a:rPr lang="ka-GE" sz="2600" dirty="0" smtClean="0"/>
              <a:t>მოციმციმე არითმიისას ინსულტის რისკის შემთხვევაში (≥2) რეკომენდებულია ანტიკოაგულანტები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xmlns="" val="164797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505" y="304800"/>
            <a:ext cx="8354490" cy="8382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ka-GE" sz="3600" b="1" dirty="0" smtClean="0">
                <a:solidFill>
                  <a:schemeClr val="bg1"/>
                </a:solidFill>
              </a:rPr>
              <a:t>ლიპიდების დამაქვეითებელი თერაპია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350" y="2514600"/>
            <a:ext cx="8686800" cy="236667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ka-GE" sz="2800" dirty="0" smtClean="0"/>
              <a:t>ხანდაზმულ ასაკში ლიპიდების დონის დაქვეითება ამცირებს კარდიოვასკულარულ რისკებს ქოლესტერინის დონისგან დამოუკიდებლად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143000"/>
            <a:ext cx="6711654" cy="41954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a-GE" sz="4800" dirty="0" smtClean="0"/>
              <a:t>გმადლობთ ყურადღებისთვის </a:t>
            </a:r>
          </a:p>
          <a:p>
            <a:pPr>
              <a:buNone/>
            </a:pPr>
            <a:endParaRPr lang="ka-GE" sz="4800" dirty="0"/>
          </a:p>
          <a:p>
            <a:pPr algn="ctr">
              <a:buNone/>
            </a:pPr>
            <a:r>
              <a:rPr lang="ka-GE" sz="9600" dirty="0" smtClean="0">
                <a:sym typeface="Wingdings" panose="05000000000000000000" pitchFamily="2" charset="2"/>
              </a:rPr>
              <a:t>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742" y="2286000"/>
            <a:ext cx="8229600" cy="4195481"/>
          </a:xfrm>
        </p:spPr>
        <p:txBody>
          <a:bodyPr>
            <a:normAutofit/>
          </a:bodyPr>
          <a:lstStyle/>
          <a:p>
            <a:pPr fontAlgn="t">
              <a:buFont typeface="Wingdings" panose="05000000000000000000" pitchFamily="2" charset="2"/>
              <a:buChar char="ü"/>
            </a:pPr>
            <a:r>
              <a:rPr lang="ka-GE" sz="3100" dirty="0"/>
              <a:t>მიზნები </a:t>
            </a:r>
            <a:r>
              <a:rPr lang="ka-GE" sz="3100" dirty="0" smtClean="0"/>
              <a:t>განისაზღვროს პაციენტთან</a:t>
            </a:r>
            <a:r>
              <a:rPr lang="en-US" sz="3100" dirty="0"/>
              <a:t>/</a:t>
            </a:r>
            <a:r>
              <a:rPr lang="ka-GE" sz="3100" dirty="0" smtClean="0"/>
              <a:t> მის ახლებლებლებთან </a:t>
            </a:r>
            <a:r>
              <a:rPr lang="ka-GE" sz="3100" dirty="0"/>
              <a:t>ერთად </a:t>
            </a:r>
            <a:endParaRPr lang="en-US" sz="3100" dirty="0" smtClean="0"/>
          </a:p>
          <a:p>
            <a:pPr fontAlgn="t">
              <a:buFont typeface="Wingdings" panose="05000000000000000000" pitchFamily="2" charset="2"/>
              <a:buChar char="ü"/>
            </a:pPr>
            <a:endParaRPr lang="en-US" sz="3100" dirty="0" smtClean="0"/>
          </a:p>
          <a:p>
            <a:pPr fontAlgn="t">
              <a:buFont typeface="Wingdings" panose="05000000000000000000" pitchFamily="2" charset="2"/>
              <a:buChar char="ü"/>
            </a:pPr>
            <a:r>
              <a:rPr lang="ka-GE" sz="3100" dirty="0" smtClean="0"/>
              <a:t>ვიხელმძღვანელოთ </a:t>
            </a:r>
            <a:r>
              <a:rPr lang="ka-GE" sz="3100" dirty="0"/>
              <a:t>პაციენტის ასაკის, ჯანმრთელობის, სიცოცხლის მოსალოდნელი ხანგრძლივობის და პირველადი თერაპიული მიზნების </a:t>
            </a:r>
            <a:r>
              <a:rPr lang="ka-GE" sz="3100" dirty="0" smtClean="0"/>
              <a:t>გათვალისწინებით</a:t>
            </a:r>
            <a:r>
              <a:rPr lang="en-US" sz="3100" dirty="0" smtClean="0"/>
              <a:t>     </a:t>
            </a:r>
            <a:endParaRPr lang="en-US" dirty="0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180975" y="209550"/>
            <a:ext cx="8534400" cy="13144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ka-GE" sz="3400" dirty="0" smtClean="0">
                <a:solidFill>
                  <a:schemeClr val="bg1"/>
                </a:solidFill>
              </a:rPr>
              <a:t>ხანდაზმულები შაქრიანი დიაბეტით და </a:t>
            </a:r>
            <a:r>
              <a:rPr lang="ka-GE" sz="3400" i="1" u="sng" dirty="0" smtClean="0">
                <a:solidFill>
                  <a:schemeClr val="bg1"/>
                </a:solidFill>
              </a:rPr>
              <a:t>კარგი ფუნქციური სტატუსით</a:t>
            </a:r>
            <a:endParaRPr lang="en-US" sz="3400" i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80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/>
          </p:cNvSpPr>
          <p:nvPr/>
        </p:nvSpPr>
        <p:spPr>
          <a:xfrm>
            <a:off x="381000" y="2190750"/>
            <a:ext cx="8458200" cy="140652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800" dirty="0"/>
              <a:t>HbA1C </a:t>
            </a:r>
            <a:r>
              <a:rPr lang="ka-GE" sz="2800" dirty="0"/>
              <a:t>6,5–7,5 </a:t>
            </a:r>
            <a:endParaRPr lang="en-US" sz="2800" dirty="0" smtClean="0"/>
          </a:p>
          <a:p>
            <a:pPr fontAlgn="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800" dirty="0" smtClean="0"/>
              <a:t> </a:t>
            </a:r>
            <a:r>
              <a:rPr lang="ka-GE" sz="2800" dirty="0"/>
              <a:t>ნორმოტენზიური სისხლის </a:t>
            </a:r>
            <a:r>
              <a:rPr lang="ka-GE" sz="2800" dirty="0" smtClean="0"/>
              <a:t>წნევა</a:t>
            </a:r>
            <a:endParaRPr lang="en-US" sz="2800" dirty="0" smtClean="0"/>
          </a:p>
          <a:p>
            <a:pPr marL="0" indent="0" fontAlgn="t">
              <a:buNone/>
            </a:pPr>
            <a:r>
              <a:rPr lang="ka-GE" sz="2800" dirty="0" smtClean="0"/>
              <a:t> </a:t>
            </a:r>
            <a:r>
              <a:rPr lang="en-US" sz="2800" dirty="0" smtClean="0"/>
              <a:t>  </a:t>
            </a:r>
            <a:endParaRPr lang="en-US" sz="2800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257175" y="4114800"/>
            <a:ext cx="8458200" cy="234632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endParaRPr lang="en-US" sz="3000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381000" y="3763963"/>
            <a:ext cx="8458200" cy="1219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>
              <a:buFont typeface="Wingdings" panose="05000000000000000000" pitchFamily="2" charset="2"/>
              <a:buChar char="ü"/>
            </a:pPr>
            <a:r>
              <a:rPr lang="ka-GE" sz="2800" dirty="0" smtClean="0"/>
              <a:t>მიკრო </a:t>
            </a:r>
            <a:r>
              <a:rPr lang="ka-GE" sz="2800" dirty="0"/>
              <a:t>და მაკროვასკულური გართულებების და თანმხლები დაავადებების </a:t>
            </a:r>
            <a:r>
              <a:rPr lang="ka-GE" sz="2800" dirty="0" smtClean="0"/>
              <a:t>პრევენცია </a:t>
            </a:r>
            <a:r>
              <a:rPr lang="en-US" sz="2800" dirty="0" smtClean="0"/>
              <a:t>  </a:t>
            </a:r>
            <a:endParaRPr lang="en-US" sz="2800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381000" y="5241926"/>
            <a:ext cx="8098155" cy="12192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>
              <a:buFont typeface="Wingdings" panose="05000000000000000000" pitchFamily="2" charset="2"/>
              <a:buChar char="ü"/>
            </a:pPr>
            <a:r>
              <a:rPr lang="ka-GE" sz="2800" dirty="0"/>
              <a:t>მოდიფიცირებული კვებითი</a:t>
            </a:r>
            <a:r>
              <a:rPr lang="en-US" sz="2800" dirty="0"/>
              <a:t> </a:t>
            </a:r>
            <a:r>
              <a:rPr lang="ka-GE" sz="2800" dirty="0" smtClean="0"/>
              <a:t>რჩევები, შესაძლებელია</a:t>
            </a:r>
            <a:r>
              <a:rPr lang="en-US" sz="2800" dirty="0" smtClean="0"/>
              <a:t> </a:t>
            </a:r>
            <a:r>
              <a:rPr lang="ka-GE" sz="2800" dirty="0"/>
              <a:t>კომპლექსური ანტიპიპერგლიკემიური თერაპია</a:t>
            </a:r>
          </a:p>
          <a:p>
            <a:pPr fontAlgn="t"/>
            <a:endParaRPr lang="en-US" sz="2800" dirty="0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180975" y="209550"/>
            <a:ext cx="8534400" cy="13144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14000"/>
              </a:lnSpc>
            </a:pPr>
            <a:r>
              <a:rPr lang="ka-GE" sz="3400" dirty="0" smtClean="0">
                <a:solidFill>
                  <a:schemeClr val="bg1"/>
                </a:solidFill>
              </a:rPr>
              <a:t>ხანდაზმულები შაქრიანი დიაბეტით და </a:t>
            </a:r>
            <a:r>
              <a:rPr lang="ka-GE" sz="3400" i="1" u="sng" dirty="0" smtClean="0">
                <a:solidFill>
                  <a:schemeClr val="bg1"/>
                </a:solidFill>
              </a:rPr>
              <a:t>კარგი ფუნქციური სტატუსით</a:t>
            </a:r>
            <a:endParaRPr lang="en-US" sz="3400" i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178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 noGrp="1"/>
          </p:cNvSpPr>
          <p:nvPr>
            <p:ph idx="1"/>
          </p:nvPr>
        </p:nvSpPr>
        <p:spPr>
          <a:xfrm>
            <a:off x="914400" y="2743200"/>
            <a:ext cx="7696200" cy="3276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ka-GE" sz="3000" dirty="0" smtClean="0"/>
              <a:t>ქრონოლოგიურად </a:t>
            </a:r>
            <a:r>
              <a:rPr lang="ka-GE" sz="3000" dirty="0"/>
              <a:t>მაღალი </a:t>
            </a:r>
            <a:r>
              <a:rPr lang="ka-GE" sz="3000" dirty="0" smtClean="0"/>
              <a:t>ასაკი</a:t>
            </a:r>
            <a:endParaRPr lang="en-US" sz="3000" dirty="0" smtClean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ka-GE" sz="3000" dirty="0" smtClean="0"/>
              <a:t>მულტიმორბიდულობა</a:t>
            </a:r>
            <a:endParaRPr lang="en-US" sz="3000" dirty="0" smtClean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ka-GE" sz="3000" dirty="0" smtClean="0"/>
              <a:t>ფუნქციური შეზღუდვები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ka-GE" sz="2800" dirty="0"/>
              <a:t>გერიატრიული სიმპტომების  </a:t>
            </a:r>
            <a:r>
              <a:rPr lang="ka-GE" sz="2800" dirty="0" smtClean="0"/>
              <a:t>არსებობა</a:t>
            </a:r>
            <a:endParaRPr lang="en-US" sz="3000" i="1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40053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ka-GE" sz="3400" dirty="0">
                <a:solidFill>
                  <a:schemeClr val="bg1"/>
                </a:solidFill>
              </a:rPr>
              <a:t>ხანდაზმულები შაქრიანი დიაბეტით და  </a:t>
            </a:r>
            <a:r>
              <a:rPr lang="ka-GE" sz="3400" i="1" u="sng" dirty="0">
                <a:solidFill>
                  <a:schemeClr val="bg1"/>
                </a:solidFill>
              </a:rPr>
              <a:t>შეზღუდული ფუნქციური სტატუსით</a:t>
            </a:r>
            <a:r>
              <a:rPr lang="en-US" sz="3400" u="sng" dirty="0">
                <a:solidFill>
                  <a:schemeClr val="bg1"/>
                </a:solidFill>
              </a:rPr>
              <a:t/>
            </a:r>
            <a:br>
              <a:rPr lang="en-US" sz="3400" u="sng" dirty="0">
                <a:solidFill>
                  <a:schemeClr val="bg1"/>
                </a:solidFill>
              </a:rPr>
            </a:br>
            <a:endParaRPr lang="en-US" sz="34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267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2590800"/>
            <a:ext cx="8534400" cy="3581400"/>
          </a:xfrm>
        </p:spPr>
        <p:txBody>
          <a:bodyPr>
            <a:normAutofit/>
          </a:bodyPr>
          <a:lstStyle/>
          <a:p>
            <a:pPr fontAlgn="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ka-GE" sz="3100" dirty="0"/>
              <a:t>მ</a:t>
            </a:r>
            <a:r>
              <a:rPr lang="ka-GE" sz="3000" dirty="0"/>
              <a:t>იზნები </a:t>
            </a:r>
            <a:r>
              <a:rPr lang="ka-GE" sz="3000" dirty="0" smtClean="0"/>
              <a:t>განისაზღვროს პაციენტთან</a:t>
            </a:r>
            <a:r>
              <a:rPr lang="en-US" sz="3000" dirty="0"/>
              <a:t>/</a:t>
            </a:r>
            <a:r>
              <a:rPr lang="ka-GE" sz="3000" dirty="0" smtClean="0"/>
              <a:t> მის ახლებლებლებთან </a:t>
            </a:r>
            <a:r>
              <a:rPr lang="ka-GE" sz="3000" dirty="0"/>
              <a:t>ერთად </a:t>
            </a:r>
            <a:endParaRPr lang="en-US" sz="3000" dirty="0" smtClean="0"/>
          </a:p>
          <a:p>
            <a:pPr fontAlgn="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ka-GE" sz="3000" dirty="0" smtClean="0"/>
              <a:t>ვიხელმძღვანელოთ </a:t>
            </a:r>
            <a:r>
              <a:rPr lang="ka-GE" sz="3000" dirty="0"/>
              <a:t>პაციენტის ასაკის, ჯანმრთელობის, სიცოცხლის მოსალოდნელი ხანგრძლივობის და პირველადი თერაპიული მიზნების </a:t>
            </a:r>
            <a:r>
              <a:rPr lang="ka-GE" sz="3000" dirty="0" smtClean="0"/>
              <a:t>გათვალისწინებით</a:t>
            </a:r>
            <a:endParaRPr lang="en-US" sz="30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40053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ka-GE" sz="3400" dirty="0">
                <a:solidFill>
                  <a:schemeClr val="bg1"/>
                </a:solidFill>
              </a:rPr>
              <a:t>ხანდაზმულები შაქრიანი დიაბეტით და  </a:t>
            </a:r>
            <a:r>
              <a:rPr lang="ka-GE" sz="3400" i="1" u="sng" dirty="0">
                <a:solidFill>
                  <a:schemeClr val="bg1"/>
                </a:solidFill>
              </a:rPr>
              <a:t>შეზღუდული ფუნქციური სტატუსით</a:t>
            </a:r>
            <a:r>
              <a:rPr lang="en-US" sz="3400" u="sng" dirty="0">
                <a:solidFill>
                  <a:schemeClr val="bg1"/>
                </a:solidFill>
              </a:rPr>
              <a:t/>
            </a:r>
            <a:br>
              <a:rPr lang="en-US" sz="3400" u="sng" dirty="0">
                <a:solidFill>
                  <a:schemeClr val="bg1"/>
                </a:solidFill>
              </a:rPr>
            </a:br>
            <a:endParaRPr lang="en-US" sz="34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13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Autofit/>
          </a:bodyPr>
          <a:lstStyle/>
          <a:p>
            <a:pPr fontAlgn="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ka-GE" sz="3000" dirty="0" smtClean="0"/>
              <a:t>პირველადია  </a:t>
            </a:r>
            <a:r>
              <a:rPr lang="ka-GE" sz="3000" dirty="0"/>
              <a:t>სისხლის წნევის </a:t>
            </a:r>
            <a:r>
              <a:rPr lang="ka-GE" sz="3000" dirty="0" smtClean="0"/>
              <a:t>რეგულირება, მეორადი </a:t>
            </a:r>
            <a:r>
              <a:rPr lang="ka-GE" sz="3000" dirty="0"/>
              <a:t>სისხლში გლუკოზის რეგულირება</a:t>
            </a:r>
          </a:p>
          <a:p>
            <a:pPr fontAlgn="t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ka-GE" sz="3000" dirty="0"/>
              <a:t> </a:t>
            </a:r>
            <a:r>
              <a:rPr lang="en-US" sz="3000" dirty="0" smtClean="0"/>
              <a:t>HbA1C </a:t>
            </a:r>
            <a:r>
              <a:rPr lang="en-US" sz="3000" dirty="0"/>
              <a:t>7-8</a:t>
            </a:r>
            <a:r>
              <a:rPr lang="en-US" sz="3000" dirty="0" smtClean="0"/>
              <a:t>%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ka-GE" sz="3000" dirty="0"/>
              <a:t>მაკროვასკულური გართულებების და თანმხლები დაავადებების პრევენცია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ka-GE" sz="3000" dirty="0"/>
              <a:t>გერიატრიული სინდრომის </a:t>
            </a:r>
            <a:r>
              <a:rPr lang="ka-GE" sz="3000" dirty="0" smtClean="0"/>
              <a:t>მკურნალობა</a:t>
            </a:r>
            <a:endParaRPr lang="ka-GE" sz="3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228600"/>
            <a:ext cx="8686800" cy="140053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ka-GE" sz="3400" smtClean="0">
                <a:solidFill>
                  <a:schemeClr val="bg1"/>
                </a:solidFill>
              </a:rPr>
              <a:t>ხანდაზმულები შაქრიანი დიაბეტით და  </a:t>
            </a:r>
            <a:r>
              <a:rPr lang="ka-GE" sz="3400" i="1" u="sng" smtClean="0">
                <a:solidFill>
                  <a:schemeClr val="bg1"/>
                </a:solidFill>
              </a:rPr>
              <a:t>შეზღუდული ფუნქციური სტატუსით</a:t>
            </a:r>
            <a:r>
              <a:rPr lang="en-US" sz="3400" u="sng" smtClean="0">
                <a:solidFill>
                  <a:schemeClr val="bg1"/>
                </a:solidFill>
              </a:rPr>
              <a:t/>
            </a:r>
            <a:br>
              <a:rPr lang="en-US" sz="3400" u="sng" smtClean="0">
                <a:solidFill>
                  <a:schemeClr val="bg1"/>
                </a:solidFill>
              </a:rPr>
            </a:br>
            <a:endParaRPr lang="en-US" sz="34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149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2514600"/>
            <a:ext cx="8229600" cy="3733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dirty="0" smtClean="0"/>
              <a:t>   </a:t>
            </a:r>
            <a:r>
              <a:rPr lang="ka-GE" dirty="0" smtClean="0"/>
              <a:t> </a:t>
            </a:r>
            <a:r>
              <a:rPr lang="ka-GE" sz="3000" dirty="0" smtClean="0"/>
              <a:t>ძლიერ </a:t>
            </a:r>
            <a:r>
              <a:rPr lang="ka-GE" sz="3000" dirty="0"/>
              <a:t>მოდიფიცირებული კვებითი რჩევები პაციენტის სურვილების, ცხოვრების ხარისხისა და ფუნქციური დეფიციტის გათვალისწინებით</a:t>
            </a:r>
          </a:p>
          <a:p>
            <a:pPr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ka-GE" sz="3000" dirty="0" smtClean="0"/>
              <a:t>უპირატესობა </a:t>
            </a:r>
            <a:r>
              <a:rPr lang="ka-GE" sz="3000" dirty="0"/>
              <a:t>ენიჭება ჰიპოგლიკემიის საფრთხის არ მქონე მკურნალობის </a:t>
            </a:r>
            <a:r>
              <a:rPr lang="ka-GE" sz="3000" dirty="0" smtClean="0"/>
              <a:t>ფორმებს</a:t>
            </a:r>
            <a:endParaRPr lang="en-US" sz="30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40053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ka-GE" sz="3400" dirty="0">
                <a:solidFill>
                  <a:schemeClr val="bg1"/>
                </a:solidFill>
              </a:rPr>
              <a:t>ხანდაზმულები შაქრიანი დიაბეტით და  </a:t>
            </a:r>
            <a:r>
              <a:rPr lang="ka-GE" sz="3400" i="1" u="sng" dirty="0">
                <a:solidFill>
                  <a:schemeClr val="bg1"/>
                </a:solidFill>
              </a:rPr>
              <a:t>შეზღუდული ფუნქციური სტატუსით</a:t>
            </a:r>
            <a:r>
              <a:rPr lang="en-US" sz="3400" u="sng" dirty="0">
                <a:solidFill>
                  <a:schemeClr val="bg1"/>
                </a:solidFill>
              </a:rPr>
              <a:t/>
            </a:r>
            <a:br>
              <a:rPr lang="en-US" sz="3400" u="sng" dirty="0">
                <a:solidFill>
                  <a:schemeClr val="bg1"/>
                </a:solidFill>
              </a:rPr>
            </a:br>
            <a:endParaRPr lang="en-US" sz="34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828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543</TotalTime>
  <Words>1132</Words>
  <Application>Microsoft Office PowerPoint</Application>
  <PresentationFormat>On-screen Show (4:3)</PresentationFormat>
  <Paragraphs>240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Ion</vt:lpstr>
      <vt:lpstr>შაქრიანი დიაბეტი ხანდაზმულებში</vt:lpstr>
      <vt:lpstr>ფუნქციური სტატუსის შესაბამისად ხანდაზმულების დაყოფა და თერაპიული პრინციპები</vt:lpstr>
      <vt:lpstr>Slide 3</vt:lpstr>
      <vt:lpstr>Slide 4</vt:lpstr>
      <vt:lpstr>Slide 5</vt:lpstr>
      <vt:lpstr>ხანდაზმულები შაქრიანი დიაბეტით და  შეზღუდული ფუნქციური სტატუსით </vt:lpstr>
      <vt:lpstr>ხანდაზმულები შაქრიანი დიაბეტით და  შეზღუდული ფუნქციური სტატუსით </vt:lpstr>
      <vt:lpstr>Slide 8</vt:lpstr>
      <vt:lpstr>ხანდაზმულები შაქრიანი დიაბეტით და  შეზღუდული ფუნქციური სტატუსით </vt:lpstr>
      <vt:lpstr>ხანდაზმულები შაქრიანი დიაბეტით და  მკვეთრად შეზღუდული ფუნქციური სტატუსით</vt:lpstr>
      <vt:lpstr>ხანდაზმულები შაქრიანი დიაბეტით და  მკვეთრად შეზღუდული ფუნქციური სტატუსით</vt:lpstr>
      <vt:lpstr>შაქრიანი დიაბეტის მკურნალობის მიზნები ხანდაზმულებში</vt:lpstr>
      <vt:lpstr>არამედიკამენტური მკურნალობა</vt:lpstr>
      <vt:lpstr>არამედიკამენტური მკურნალობა</vt:lpstr>
      <vt:lpstr>მედიკამენტური მკურნალობა</vt:lpstr>
      <vt:lpstr>ხანდაზმულებში ორალური ანტიდიაბეტური საშუალებებით მკურნალობის თავისებურებები</vt:lpstr>
      <vt:lpstr>ხანდაზმულებში ორალური ანტიდიაბეტური საშუალებებით მკურნალობის თავისებურებები</vt:lpstr>
      <vt:lpstr>ხანდაზმულებში ორალური ანტიდიაბეტური საშუალებებით მკურნალობის თავისებურებები</vt:lpstr>
      <vt:lpstr>ხანდაზმულებში ორალური ანტიდიაბეტური საშუალებებით მკურნალობის თავისებურებები</vt:lpstr>
      <vt:lpstr>ხანდაზმულებში ორალური ანტიდიაბეტური საშუალებებით მკურნალობის თავისებურებები</vt:lpstr>
      <vt:lpstr>Slide 21</vt:lpstr>
      <vt:lpstr>ინსულინთერაპია</vt:lpstr>
      <vt:lpstr>Slide 23</vt:lpstr>
      <vt:lpstr>Slide 24</vt:lpstr>
      <vt:lpstr>Slide 25</vt:lpstr>
      <vt:lpstr>Slide 26</vt:lpstr>
      <vt:lpstr>კომბინირებული თერაპია</vt:lpstr>
      <vt:lpstr>ინსულინის ანალოგები </vt:lpstr>
      <vt:lpstr>მიკროვასკულარული გართულებები</vt:lpstr>
      <vt:lpstr>მაკროვასკულური გართულებები და თანმხლები რისკ ფაქტორები </vt:lpstr>
      <vt:lpstr>მიოკარდიუმის ინფარქტი</vt:lpstr>
      <vt:lpstr>ინსულტი</vt:lpstr>
      <vt:lpstr>არტერიული ჰიპერტონია</vt:lpstr>
      <vt:lpstr>თამბაქოს შეზღუდვა</vt:lpstr>
      <vt:lpstr>თრომბოციტების აგრეგაციის შეზღუდვა და ანტიკოაგულანტები</vt:lpstr>
      <vt:lpstr>მოციმციმე არითმიისას ინსულტის რისკის შემთხვევაში (≥2) რეკომენდებულია ანტიკოაგულანტები</vt:lpstr>
      <vt:lpstr>ლიპიდების დამაქვეითებელი თერაპია</vt:lpstr>
      <vt:lpstr>Slide 38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giorgi burnadze</cp:lastModifiedBy>
  <cp:revision>359</cp:revision>
  <cp:lastPrinted>2015-01-21T14:59:10Z</cp:lastPrinted>
  <dcterms:created xsi:type="dcterms:W3CDTF">2015-01-19T10:23:01Z</dcterms:created>
  <dcterms:modified xsi:type="dcterms:W3CDTF">2015-01-23T05:54:05Z</dcterms:modified>
</cp:coreProperties>
</file>