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3"/>
  </p:notesMasterIdLst>
  <p:sldIdLst>
    <p:sldId id="290" r:id="rId2"/>
    <p:sldId id="256" r:id="rId3"/>
    <p:sldId id="257" r:id="rId4"/>
    <p:sldId id="269" r:id="rId5"/>
    <p:sldId id="274" r:id="rId6"/>
    <p:sldId id="259" r:id="rId7"/>
    <p:sldId id="281" r:id="rId8"/>
    <p:sldId id="260" r:id="rId9"/>
    <p:sldId id="261" r:id="rId10"/>
    <p:sldId id="262" r:id="rId11"/>
    <p:sldId id="263" r:id="rId12"/>
    <p:sldId id="264" r:id="rId13"/>
    <p:sldId id="316" r:id="rId14"/>
    <p:sldId id="317" r:id="rId15"/>
    <p:sldId id="318" r:id="rId16"/>
    <p:sldId id="304" r:id="rId17"/>
    <p:sldId id="305" r:id="rId18"/>
    <p:sldId id="306" r:id="rId19"/>
    <p:sldId id="307" r:id="rId20"/>
    <p:sldId id="309" r:id="rId21"/>
    <p:sldId id="310" r:id="rId22"/>
    <p:sldId id="319" r:id="rId23"/>
    <p:sldId id="311" r:id="rId24"/>
    <p:sldId id="312" r:id="rId25"/>
    <p:sldId id="267" r:id="rId26"/>
    <p:sldId id="291" r:id="rId27"/>
    <p:sldId id="287" r:id="rId28"/>
    <p:sldId id="298" r:id="rId29"/>
    <p:sldId id="313" r:id="rId30"/>
    <p:sldId id="315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486" autoAdjust="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3EB2-DEAD-42CA-B910-045F50F61239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8360-A837-4DA2-A88C-7AD6255F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05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7+1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6FFAA-6B03-48B2-B652-B2A79FA4F2F8}" type="slidenum">
              <a:rPr lang="ru-RU"/>
              <a:pPr/>
              <a:t>27</a:t>
            </a:fld>
            <a:endParaRPr lang="ru-RU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Bef>
                <a:spcPct val="0"/>
              </a:spcBef>
            </a:pPr>
            <a:r>
              <a:rPr lang="en-US" dirty="0" smtClean="0"/>
              <a:t>94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F8B7E-30AE-4C85-929C-FC0C9CF32E3D}" type="slidenum">
              <a:rPr lang="ru-RU"/>
              <a:pPr/>
              <a:t>4</a:t>
            </a:fld>
            <a:endParaRPr lang="ru-RU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Bef>
                <a:spcPct val="0"/>
              </a:spcBef>
            </a:pPr>
            <a:r>
              <a:rPr lang="en-US" dirty="0" smtClean="0"/>
              <a:t>83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79CD2-A478-4931-AEA8-9927B24A6D9A}" type="slidenum">
              <a:rPr lang="ru-RU"/>
              <a:pPr/>
              <a:t>7</a:t>
            </a:fld>
            <a:endParaRPr 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Bef>
                <a:spcPct val="0"/>
              </a:spcBef>
            </a:pPr>
            <a:r>
              <a:rPr lang="en-US" dirty="0" smtClean="0"/>
              <a:t>93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6+1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8360-A837-4DA2-A88C-7AD6255FD1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E445-24E4-42A0-A796-F2982EF47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B9F3-A818-42FE-BF5B-7D278A8E62C5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7F94-78C5-4514-9EED-2B888576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AAA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5486400" cy="16763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AcadMtavr" pitchFamily="2" charset="0"/>
              </a:rPr>
              <a:t>Ddiabeturi</a:t>
            </a:r>
            <a:r>
              <a:rPr lang="en-US" b="1" dirty="0" smtClean="0">
                <a:solidFill>
                  <a:srgbClr val="FFC000"/>
                </a:solidFill>
                <a:latin typeface="AcadMtavr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AcadMtavr" pitchFamily="2" charset="0"/>
              </a:rPr>
              <a:t>nefropaTia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4354305"/>
            <a:ext cx="750099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1" dirty="0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Tirkmlebis</a:t>
            </a:r>
            <a:r>
              <a:rPr lang="en-US" b="1" dirty="0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arasimetriuli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zomebi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agf-iT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mkurnalobisas</a:t>
            </a:r>
            <a:r>
              <a:rPr lang="en-US" b="1" dirty="0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gfs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-is </a:t>
            </a:r>
            <a:r>
              <a:rPr lang="en-US" b="1" dirty="0" err="1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swrafi</a:t>
            </a:r>
            <a:r>
              <a:rPr lang="en-US" b="1" dirty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daqveiTeba</a:t>
            </a:r>
            <a:endParaRPr lang="ru-RU" b="1" dirty="0">
              <a:latin typeface="AcadNusx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000108"/>
            <a:ext cx="771530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nefropaTiasTan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erTad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sxva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paTologiis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aRmocenebaze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mianiSnebs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Semdegi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niSnebi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059536"/>
            <a:ext cx="75009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1.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diabetianebSi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masiuri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proteinuria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  <a:ea typeface="Times New Roman" pitchFamily="18" charset="0"/>
                <a:cs typeface="Times New Roman" pitchFamily="18" charset="0"/>
              </a:rPr>
              <a:t>&lt; 10 w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periodSi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2568355"/>
            <a:ext cx="75009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esqtrarenuli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garTulebebis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ararseboba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3068421"/>
            <a:ext cx="75009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gfs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-is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swrafi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daqveiTeba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&gt; 12 ml/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wT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weliwadSi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3568487"/>
            <a:ext cx="75009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vaskulitisTvis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damaxasiaTebeli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eqstarrenuli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klinikuri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niSnebi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910" y="5357826"/>
            <a:ext cx="7715304" cy="11429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daavadebis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yvela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aratipiuri</a:t>
            </a:r>
            <a:r>
              <a:rPr lang="en-US" sz="2400" b="1" i="1" u="sng" dirty="0" smtClean="0">
                <a:solidFill>
                  <a:srgbClr val="00206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klinikuri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mimdinareobisas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saWiroa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diagnozis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AcadNusx" pitchFamily="2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biofsiiT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dazusteba</a:t>
            </a:r>
            <a:r>
              <a:rPr lang="en-US" sz="2400" b="1" dirty="0" smtClean="0">
                <a:solidFill>
                  <a:srgbClr val="FF0000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36" y="857232"/>
            <a:ext cx="3534942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prevencia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mkurnaloba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kidne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E"/>
              </a:clrFrom>
              <a:clrTo>
                <a:srgbClr val="F6F6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357298"/>
            <a:ext cx="3191256" cy="490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57158" y="1857364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sistemuri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arteriuli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wnevis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maCveneblebi</a:t>
            </a:r>
            <a:endParaRPr lang="ru-RU" sz="11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57158" y="2714620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Hhiperlipidemia</a:t>
            </a:r>
            <a:endParaRPr lang="ru-RU" sz="11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4282" y="3643314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intraglomeruluri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hiperfiltracia</a:t>
            </a:r>
            <a:endParaRPr lang="ru-RU" sz="11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7158" y="4572008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Gglikemia</a:t>
            </a:r>
            <a:endParaRPr lang="ru-RU" sz="11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7158" y="5500702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nikotini</a:t>
            </a:r>
            <a:endParaRPr lang="ru-RU" sz="11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572264" y="2143116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Pproteinis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Semcveloba</a:t>
            </a:r>
            <a:r>
              <a:rPr lang="en-US" sz="1100" b="1" dirty="0" smtClean="0">
                <a:latin typeface="AcadMtavr" pitchFamily="2" charset="0"/>
              </a:rPr>
              <a:t> </a:t>
            </a:r>
            <a:r>
              <a:rPr lang="en-US" sz="1100" b="1" dirty="0" err="1" smtClean="0">
                <a:latin typeface="AcadMtavr" pitchFamily="2" charset="0"/>
              </a:rPr>
              <a:t>sakvebSui</a:t>
            </a:r>
            <a:endParaRPr lang="ru-RU" sz="11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572264" y="3000372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Pproteinuria</a:t>
            </a:r>
            <a:endParaRPr lang="ru-RU" sz="11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572264" y="3929066"/>
            <a:ext cx="1928826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cadMtavr" pitchFamily="2" charset="0"/>
              </a:rPr>
              <a:t>oligonefropaTia</a:t>
            </a:r>
            <a:endParaRPr lang="ru-RU" sz="11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572264" y="4857760"/>
            <a:ext cx="164307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ACE ID</a:t>
            </a:r>
          </a:p>
          <a:p>
            <a:pPr algn="ctr"/>
            <a:r>
              <a:rPr lang="en-US" sz="1200" b="1" dirty="0" err="1" smtClean="0">
                <a:latin typeface="AcadMtavr" pitchFamily="2" charset="0"/>
              </a:rPr>
              <a:t>polimorfizmi</a:t>
            </a:r>
            <a:endParaRPr lang="ru-RU" sz="1200" b="1" dirty="0"/>
          </a:p>
        </p:txBody>
      </p:sp>
      <p:sp>
        <p:nvSpPr>
          <p:cNvPr id="17" name="Down Arrow 16"/>
          <p:cNvSpPr/>
          <p:nvPr/>
        </p:nvSpPr>
        <p:spPr>
          <a:xfrm rot="6719777">
            <a:off x="2288183" y="1909410"/>
            <a:ext cx="373319" cy="934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Down Arrow 17"/>
          <p:cNvSpPr/>
          <p:nvPr/>
        </p:nvSpPr>
        <p:spPr>
          <a:xfrm rot="6719777">
            <a:off x="2257219" y="2816793"/>
            <a:ext cx="318466" cy="928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own Arrow 18"/>
          <p:cNvSpPr/>
          <p:nvPr/>
        </p:nvSpPr>
        <p:spPr>
          <a:xfrm rot="5639687">
            <a:off x="2173909" y="3666977"/>
            <a:ext cx="373319" cy="934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Down Arrow 19"/>
          <p:cNvSpPr/>
          <p:nvPr/>
        </p:nvSpPr>
        <p:spPr>
          <a:xfrm rot="5400000">
            <a:off x="2438743" y="4402276"/>
            <a:ext cx="373319" cy="117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own Arrow 20"/>
          <p:cNvSpPr/>
          <p:nvPr/>
        </p:nvSpPr>
        <p:spPr>
          <a:xfrm rot="5146676">
            <a:off x="2675817" y="5024004"/>
            <a:ext cx="373319" cy="1582714"/>
          </a:xfrm>
          <a:prstGeom prst="downArrow">
            <a:avLst>
              <a:gd name="adj1" fmla="val 317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Down Arrow 21"/>
          <p:cNvSpPr/>
          <p:nvPr/>
        </p:nvSpPr>
        <p:spPr>
          <a:xfrm rot="16200000">
            <a:off x="5831872" y="1883377"/>
            <a:ext cx="373319" cy="117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Down Arrow 22"/>
          <p:cNvSpPr/>
          <p:nvPr/>
        </p:nvSpPr>
        <p:spPr>
          <a:xfrm rot="16200000">
            <a:off x="5831872" y="2812071"/>
            <a:ext cx="373319" cy="117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Down Arrow 23"/>
          <p:cNvSpPr/>
          <p:nvPr/>
        </p:nvSpPr>
        <p:spPr>
          <a:xfrm rot="16200000">
            <a:off x="5760434" y="3740765"/>
            <a:ext cx="373319" cy="117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Down Arrow 24"/>
          <p:cNvSpPr/>
          <p:nvPr/>
        </p:nvSpPr>
        <p:spPr>
          <a:xfrm rot="16200000">
            <a:off x="5760434" y="4598020"/>
            <a:ext cx="373319" cy="1178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2" y="214290"/>
            <a:ext cx="31967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prevencia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mkurnaloba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903784"/>
            <a:ext cx="662473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glikemiis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optimaluri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kontroli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5786" y="2132856"/>
            <a:ext cx="7929618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qronikuli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daavadebisas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glukozisa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insulinis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metabolizmi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icvleba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izrdeba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hiperglikemiis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riski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4509120"/>
            <a:ext cx="52323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HbA1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donis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kontroli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- &lt; 7%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552" y="5301208"/>
            <a:ext cx="7848872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bg1"/>
              </a:solidFill>
              <a:latin typeface="Times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" pitchFamily="18" charset="0"/>
                <a:ea typeface="Times New Roman" pitchFamily="18" charset="0"/>
                <a:cs typeface="Times New Roman" pitchFamily="18" charset="0"/>
              </a:rPr>
              <a:t>UKPDS   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kvlevis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mixedviT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HbA1-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is   </a:t>
            </a:r>
            <a:r>
              <a:rPr lang="en-US" b="1" dirty="0" smtClean="0">
                <a:solidFill>
                  <a:schemeClr val="bg1"/>
                </a:solidFill>
                <a:latin typeface="Times" pitchFamily="18" charset="0"/>
                <a:ea typeface="Times New Roman" pitchFamily="18" charset="0"/>
                <a:cs typeface="Times New Roman" pitchFamily="18" charset="0"/>
              </a:rPr>
              <a:t>~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0.9 % 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Semcireba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amcirebs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mikrovaskulur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garTulebebis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ganviTarebis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riks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7158" y="0"/>
            <a:ext cx="8358246" cy="65722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/>
              <a:t>HbA1c </a:t>
            </a:r>
            <a:r>
              <a:rPr lang="ka-GE" sz="3200" b="1" dirty="0" smtClean="0"/>
              <a:t>იზრდება:</a:t>
            </a:r>
          </a:p>
          <a:p>
            <a:endParaRPr lang="ka-GE" sz="3200" b="1" dirty="0" smtClean="0"/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დაქვეითებული ელითროპოეზი– რკინა და </a:t>
            </a:r>
            <a:r>
              <a:rPr lang="en-US" sz="2800" dirty="0" err="1" smtClean="0"/>
              <a:t>vit</a:t>
            </a:r>
            <a:r>
              <a:rPr lang="en-US" sz="2800" dirty="0" smtClean="0"/>
              <a:t> </a:t>
            </a:r>
            <a:endParaRPr lang="ka-GE" sz="2800" dirty="0" smtClean="0"/>
          </a:p>
          <a:p>
            <a:r>
              <a:rPr lang="ka-GE" sz="2800" dirty="0" smtClean="0"/>
              <a:t>     </a:t>
            </a:r>
            <a:r>
              <a:rPr lang="en-US" sz="2800" dirty="0" smtClean="0"/>
              <a:t>B12</a:t>
            </a:r>
            <a:r>
              <a:rPr lang="ka-GE" sz="2800" dirty="0" smtClean="0"/>
              <a:t> დეფიციტი.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ჰემოგლობინოპათიები– იზრდება    </a:t>
            </a:r>
          </a:p>
          <a:p>
            <a:r>
              <a:rPr lang="ka-GE" sz="2800" smtClean="0"/>
              <a:t>       ერითროციტის </a:t>
            </a:r>
            <a:r>
              <a:rPr lang="ka-GE" sz="2800" dirty="0" smtClean="0"/>
              <a:t>სიცოცხლის ხანგძლივობა.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ალკოჰოლიზმი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>
                <a:solidFill>
                  <a:srgbClr val="FF0000"/>
                </a:solidFill>
              </a:rPr>
              <a:t>თირკმლის ქრონიკული უკმარისობა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შემცირებული ინტრაელითროციტალური</a:t>
            </a:r>
            <a:r>
              <a:rPr lang="en-US" sz="2800" dirty="0" smtClean="0"/>
              <a:t> Ph</a:t>
            </a:r>
            <a:endParaRPr lang="ka-GE" sz="2800" dirty="0" smtClean="0"/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სპლენექტომია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ჰიპერბილირუბინემია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დიდი დოზით ასპირინი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ქრონიკულად ოპიატების გამოყენება</a:t>
            </a:r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ka-GE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l"/>
            <a:r>
              <a:rPr lang="en-US" sz="3200" b="1" dirty="0" smtClean="0"/>
              <a:t>HbA1c </a:t>
            </a:r>
            <a:r>
              <a:rPr lang="ka-GE" sz="3200" b="1" dirty="0" smtClean="0"/>
              <a:t> მცირდება:</a:t>
            </a:r>
            <a:br>
              <a:rPr lang="ka-GE" sz="3200" b="1" dirty="0" smtClean="0"/>
            </a:br>
            <a:endParaRPr lang="ka-GE" sz="2800" b="1" dirty="0" smtClean="0"/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ქრონიკული ღვიძლის უკმარისობა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 რკინა და </a:t>
            </a:r>
            <a:r>
              <a:rPr lang="en-US" sz="2800" dirty="0" err="1" smtClean="0"/>
              <a:t>vit</a:t>
            </a:r>
            <a:r>
              <a:rPr lang="en-US" sz="2800" dirty="0" smtClean="0"/>
              <a:t> B12</a:t>
            </a:r>
            <a:r>
              <a:rPr lang="ka-GE" sz="2800" dirty="0" smtClean="0"/>
              <a:t> ,ერითროპოეტინის მიწოდება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რეტიკულოციტოზი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ჰემოჰლობინოპათიები–მცირდება ერითროციტის    </a:t>
            </a:r>
            <a:br>
              <a:rPr lang="ka-GE" sz="2800" dirty="0" smtClean="0"/>
            </a:br>
            <a:r>
              <a:rPr lang="ka-GE" sz="2800" dirty="0" smtClean="0"/>
              <a:t>       სიცოცხლის ხანგძლივობა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ასპირინი, </a:t>
            </a:r>
            <a:r>
              <a:rPr lang="en-US" sz="2800" dirty="0" err="1" smtClean="0"/>
              <a:t>vit</a:t>
            </a:r>
            <a:r>
              <a:rPr lang="en-US" sz="2800" dirty="0" smtClean="0"/>
              <a:t> C-E</a:t>
            </a:r>
            <a:endParaRPr lang="ka-GE" sz="2800" dirty="0" smtClean="0"/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გაზრდილი ინტრაელითროციტალური</a:t>
            </a:r>
            <a:r>
              <a:rPr lang="en-US" sz="2800" dirty="0" smtClean="0"/>
              <a:t> Ph.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რევმატოიდული ართრიტი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მედიკამენტები–ანტირეტროვირუსული    – </a:t>
            </a:r>
            <a:br>
              <a:rPr lang="ka-GE" sz="2800" dirty="0" smtClean="0"/>
            </a:br>
            <a:r>
              <a:rPr lang="ka-GE" sz="2800" dirty="0" smtClean="0"/>
              <a:t>        რიბავირინი,დეპსონი</a:t>
            </a:r>
          </a:p>
          <a:p>
            <a:pPr algn="l">
              <a:buFont typeface="Arial" pitchFamily="34" charset="0"/>
              <a:buChar char="•"/>
            </a:pPr>
            <a:r>
              <a:rPr lang="ka-GE" sz="2800" dirty="0" smtClean="0"/>
              <a:t>ჰიპერტრიგლიცერიდემია</a:t>
            </a:r>
          </a:p>
          <a:p>
            <a:pPr algn="l">
              <a:buFont typeface="Arial" pitchFamily="34" charset="0"/>
              <a:buChar char="•"/>
            </a:pPr>
            <a:endParaRPr lang="ka-GE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>
            <a:normAutofit fontScale="90000"/>
          </a:bodyPr>
          <a:lstStyle/>
          <a:p>
            <a:pPr marL="514350" indent="-514350" algn="l"/>
            <a:r>
              <a:rPr lang="ka-GE" sz="2400" b="1" dirty="0" smtClean="0">
                <a:latin typeface="Calibri" pitchFamily="34" charset="0"/>
              </a:rPr>
              <a:t> </a:t>
            </a:r>
            <a:r>
              <a:rPr lang="nl-BE" sz="2400" b="1" dirty="0" smtClean="0">
                <a:latin typeface="Calibri" pitchFamily="34" charset="0"/>
              </a:rPr>
              <a:t> </a:t>
            </a:r>
            <a:r>
              <a:rPr lang="ka-GE" sz="2400" b="1" dirty="0" smtClean="0">
                <a:latin typeface="Calibri" pitchFamily="34" charset="0"/>
              </a:rPr>
              <a:t>                   </a:t>
            </a:r>
            <a:r>
              <a:rPr lang="ka-GE" sz="3100" b="1" dirty="0" smtClean="0">
                <a:latin typeface="Calibri" pitchFamily="34" charset="0"/>
              </a:rPr>
              <a:t>ჰიპოგლიკემიის  რისკი იზრდება:</a:t>
            </a:r>
            <a:br>
              <a:rPr lang="ka-GE" sz="3100" b="1" dirty="0" smtClean="0">
                <a:latin typeface="Calibri" pitchFamily="34" charset="0"/>
              </a:rPr>
            </a:br>
            <a:r>
              <a:rPr lang="ka-GE" sz="3100" b="1" dirty="0" smtClean="0">
                <a:latin typeface="Calibri" pitchFamily="34" charset="0"/>
              </a:rPr>
              <a:t/>
            </a:r>
            <a:br>
              <a:rPr lang="ka-GE" sz="3100" b="1" dirty="0" smtClean="0">
                <a:latin typeface="Calibri" pitchFamily="34" charset="0"/>
              </a:rPr>
            </a:br>
            <a:r>
              <a:rPr lang="ka-GE" sz="3100" b="1" dirty="0" smtClean="0">
                <a:latin typeface="Calibri" pitchFamily="34" charset="0"/>
              </a:rPr>
              <a:t/>
            </a:r>
            <a:br>
              <a:rPr lang="ka-GE" sz="3100" b="1" dirty="0" smtClean="0">
                <a:latin typeface="Calibri" pitchFamily="34" charset="0"/>
              </a:rPr>
            </a:br>
            <a:r>
              <a:rPr lang="ka-GE" sz="3100" b="1" dirty="0" smtClean="0">
                <a:latin typeface="Calibri" pitchFamily="34" charset="0"/>
              </a:rPr>
              <a:t/>
            </a:r>
            <a:br>
              <a:rPr lang="ka-GE" sz="3100" b="1" dirty="0" smtClean="0">
                <a:latin typeface="Calibri" pitchFamily="34" charset="0"/>
              </a:rPr>
            </a:br>
            <a:r>
              <a:rPr lang="ka-GE" sz="3100" b="1" dirty="0" smtClean="0">
                <a:latin typeface="Calibri" pitchFamily="34" charset="0"/>
              </a:rPr>
              <a:t>. </a:t>
            </a:r>
            <a:r>
              <a:rPr lang="ka-GE" sz="3100" dirty="0" smtClean="0">
                <a:latin typeface="Calibri" pitchFamily="34" charset="0"/>
              </a:rPr>
              <a:t>თირკმლის შემცირებული მასა გავლენას 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         ახდენს   გლიკონეოგენეზსა და  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         გლიკოლიზზე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.მცირდება თირკმელში ინსულინის   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          კლირენსი.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.მცირდება ჰიპოგლიკემიური მედიკამენტების   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smtClean="0">
                <a:latin typeface="Calibri" pitchFamily="34" charset="0"/>
              </a:rPr>
              <a:t>          კლირენსი</a:t>
            </a:r>
            <a:r>
              <a:rPr lang="ka-GE" sz="3100" dirty="0" smtClean="0">
                <a:latin typeface="Calibri" pitchFamily="34" charset="0"/>
              </a:rPr>
              <a:t>.</a:t>
            </a:r>
            <a:br>
              <a:rPr lang="ka-GE" sz="3100" dirty="0" smtClean="0">
                <a:latin typeface="Calibri" pitchFamily="34" charset="0"/>
              </a:rPr>
            </a:br>
            <a:r>
              <a:rPr lang="ka-GE" sz="3100" dirty="0" smtClean="0">
                <a:latin typeface="Calibri" pitchFamily="34" charset="0"/>
              </a:rPr>
              <a:t>.თანმხლები დაავადებები და მედიკამენტები.</a:t>
            </a: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>              </a:t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nl-BE" sz="2400" b="1" dirty="0" smtClean="0">
                <a:latin typeface="Calibri" pitchFamily="34" charset="0"/>
              </a:rPr>
              <a:t> </a:t>
            </a: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b="1" dirty="0" smtClean="0">
                <a:latin typeface="Calibri" pitchFamily="34" charset="0"/>
              </a:rPr>
              <a:t/>
            </a:r>
            <a:br>
              <a:rPr lang="ka-GE" sz="2400" b="1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/>
            </a:r>
            <a:br>
              <a:rPr lang="ka-GE" sz="2400" dirty="0" smtClean="0">
                <a:latin typeface="Calibri" pitchFamily="34" charset="0"/>
              </a:rPr>
            </a:br>
            <a:r>
              <a:rPr lang="ka-GE" sz="2400" dirty="0" smtClean="0">
                <a:latin typeface="Calibri" pitchFamily="34" charset="0"/>
              </a:rPr>
              <a:t> </a:t>
            </a:r>
            <a:r>
              <a:rPr lang="nl-BE" sz="2400" b="1" dirty="0" smtClean="0">
                <a:latin typeface="Calibri" pitchFamily="34" charset="0"/>
              </a:rPr>
              <a:t/>
            </a:r>
            <a:br>
              <a:rPr lang="nl-BE" sz="2400" b="1" dirty="0" smtClean="0">
                <a:latin typeface="Calibri" pitchFamily="34" charset="0"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ka-GE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2014 </a:t>
            </a:r>
            <a:r>
              <a:rPr lang="ka-GE" dirty="0" smtClean="0">
                <a:solidFill>
                  <a:srgbClr val="FF0000"/>
                </a:solidFill>
              </a:rPr>
              <a:t>წლის  </a:t>
            </a:r>
            <a:r>
              <a:rPr lang="en-US" dirty="0" smtClean="0">
                <a:solidFill>
                  <a:srgbClr val="FF0000"/>
                </a:solidFill>
              </a:rPr>
              <a:t>ADA</a:t>
            </a:r>
            <a:endParaRPr lang="ka-G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a-GE" sz="2000" dirty="0" smtClean="0"/>
          </a:p>
          <a:p>
            <a:pPr>
              <a:buNone/>
            </a:pPr>
            <a:r>
              <a:rPr lang="ka-GE" sz="2000" b="1" i="1" dirty="0" smtClean="0"/>
              <a:t>ზოგადი რეკომენდაციები</a:t>
            </a:r>
            <a:r>
              <a:rPr lang="ka-GE" sz="2000" dirty="0" smtClean="0"/>
              <a:t>:</a:t>
            </a:r>
          </a:p>
          <a:p>
            <a:r>
              <a:rPr lang="ka-GE" sz="2000" dirty="0" smtClean="0"/>
              <a:t>მოახდინეთ გლუკოზის დონის ოპტიმიზაცია, დიაბეტური ნეფროპათიის რისკის შემცირება ან დაავადების პროგრესირების შენელების მიზნით  </a:t>
            </a:r>
            <a:r>
              <a:rPr lang="ka-GE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A)</a:t>
            </a:r>
            <a:endParaRPr lang="ka-GE" sz="2000" dirty="0" smtClean="0">
              <a:solidFill>
                <a:srgbClr val="FF0000"/>
              </a:solidFill>
            </a:endParaRPr>
          </a:p>
          <a:p>
            <a:r>
              <a:rPr lang="ka-GE" sz="2000" dirty="0" smtClean="0"/>
              <a:t>მოახდინეთ არტერიული წნევის კორექცია დიაბეტური ნეფროპათიის რისკის შემცირება ან დაავადების პროგრესირების შენელების მიზნით.</a:t>
            </a:r>
            <a:r>
              <a:rPr lang="ka-GE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A)</a:t>
            </a:r>
            <a:endParaRPr lang="ka-GE" sz="2000" dirty="0" smtClean="0"/>
          </a:p>
          <a:p>
            <a:pPr>
              <a:buNone/>
            </a:pPr>
            <a:endParaRPr lang="ka-GE" sz="2000" dirty="0" smtClean="0"/>
          </a:p>
          <a:p>
            <a:pPr>
              <a:buNone/>
            </a:pPr>
            <a:endParaRPr lang="ka-GE" sz="2000" dirty="0" smtClean="0"/>
          </a:p>
          <a:p>
            <a:pPr>
              <a:buNone/>
            </a:pPr>
            <a:r>
              <a:rPr lang="ka-GE" sz="2000" b="1" i="1" dirty="0" smtClean="0"/>
              <a:t>სკრინინგი</a:t>
            </a:r>
          </a:p>
          <a:p>
            <a:r>
              <a:rPr lang="ka-GE" sz="2000" dirty="0" smtClean="0"/>
              <a:t>ყოველწლიურად  განსაზვრეთ შარდში ალბუმინის  ექსკრეცია :  </a:t>
            </a:r>
          </a:p>
          <a:p>
            <a:pPr>
              <a:buNone/>
            </a:pPr>
            <a:r>
              <a:rPr lang="ka-GE" sz="2000" dirty="0" smtClean="0"/>
              <a:t>       ტ1 შდ–ს შემთხვევაში – დაავადების ხანგძლიობა 5 წელი და მეტია; ტ2 შდ –დიაგნოსტირებიდან.</a:t>
            </a:r>
            <a:r>
              <a:rPr lang="ka-GE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B)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sz="2200" dirty="0" smtClean="0"/>
              <a:t>მკურნალობა</a:t>
            </a:r>
          </a:p>
          <a:p>
            <a:r>
              <a:rPr lang="ka-GE" sz="2200" dirty="0" smtClean="0"/>
              <a:t>მკურნალობა </a:t>
            </a:r>
            <a:r>
              <a:rPr lang="en-US" sz="2200" dirty="0" smtClean="0"/>
              <a:t>ACE </a:t>
            </a:r>
            <a:r>
              <a:rPr lang="en-US" sz="2200" dirty="0" err="1" smtClean="0"/>
              <a:t>inh</a:t>
            </a:r>
            <a:r>
              <a:rPr lang="en-US" sz="2200" dirty="0" smtClean="0"/>
              <a:t> </a:t>
            </a:r>
            <a:r>
              <a:rPr lang="ka-GE" sz="2200" dirty="0" smtClean="0"/>
              <a:t> ან </a:t>
            </a:r>
            <a:r>
              <a:rPr lang="en-US" sz="2200" dirty="0" smtClean="0"/>
              <a:t> ARB </a:t>
            </a:r>
            <a:r>
              <a:rPr lang="ka-GE" sz="2200" dirty="0" smtClean="0"/>
              <a:t>არ არის რეკომენდირებული ნორმოტენზიულ და შარდში ალბუმინი &lt;30მგ/24 სთ კონცენტრაციის მქონე პაციენტებში</a:t>
            </a:r>
            <a:r>
              <a:rPr lang="en-US" sz="2200" dirty="0" smtClean="0"/>
              <a:t>. </a:t>
            </a:r>
            <a:r>
              <a:rPr lang="ka-GE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A)</a:t>
            </a:r>
            <a:endParaRPr lang="ka-GE" sz="2200" dirty="0" smtClean="0"/>
          </a:p>
          <a:p>
            <a:r>
              <a:rPr lang="en-US" sz="2200" dirty="0" smtClean="0"/>
              <a:t>ACE </a:t>
            </a:r>
            <a:r>
              <a:rPr lang="en-US" sz="2200" dirty="0" err="1" smtClean="0"/>
              <a:t>inh</a:t>
            </a:r>
            <a:r>
              <a:rPr lang="en-US" sz="2200" dirty="0" smtClean="0"/>
              <a:t> </a:t>
            </a:r>
            <a:r>
              <a:rPr lang="ka-GE" sz="2200" dirty="0" smtClean="0"/>
              <a:t> ან </a:t>
            </a:r>
            <a:r>
              <a:rPr lang="en-US" sz="2200" dirty="0" smtClean="0"/>
              <a:t> ARB</a:t>
            </a:r>
            <a:r>
              <a:rPr lang="ka-GE" sz="2200" dirty="0" smtClean="0"/>
              <a:t> მკურნალობა</a:t>
            </a:r>
            <a:r>
              <a:rPr lang="en-US" sz="2200" dirty="0" smtClean="0"/>
              <a:t> </a:t>
            </a:r>
            <a:r>
              <a:rPr lang="ka-GE" sz="2200" dirty="0" smtClean="0"/>
              <a:t>( და არა ორივეს კომბინაცია) რეკომენდირებული  ახაფეხმძიმე პაციენტებში საშუალო (30–299 მგ/ 24სთ)</a:t>
            </a:r>
            <a:r>
              <a:rPr lang="ka-GE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C)</a:t>
            </a:r>
            <a:r>
              <a:rPr lang="en-US" sz="2200" dirty="0" smtClean="0"/>
              <a:t> </a:t>
            </a:r>
            <a:r>
              <a:rPr lang="ka-GE" sz="2200" dirty="0" smtClean="0"/>
              <a:t> და ძიერი ( 300 მგ/24სთ &lt;)ალბუმინის ექსკრეციით.</a:t>
            </a:r>
            <a:r>
              <a:rPr lang="ka-GE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A)</a:t>
            </a:r>
          </a:p>
          <a:p>
            <a:r>
              <a:rPr lang="ka-GE" sz="2400" dirty="0" smtClean="0"/>
              <a:t>დიაბეტის და დიაბეტური ნეფროპათიის მქონე პაციენტებში არ არის რეკომენდირებული ცილით ღარიბი დიეტა, რადგან ცილის  შემცირება არ ახდენს გავლენას გლიკემიაზე, არ მცირდება კარდიოვასკულარული დაავების რისკი, არ ხდება გფრ–ის  შემცირებაზე ზემოქმედება.</a:t>
            </a:r>
            <a:r>
              <a:rPr lang="ka-GE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A)</a:t>
            </a:r>
            <a:endParaRPr lang="en-US" sz="24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342610" y="324433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A)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ka-GE" sz="2200" dirty="0" smtClean="0"/>
              <a:t>როდესაც პაციენტი ღებულობა </a:t>
            </a:r>
            <a:r>
              <a:rPr lang="en-US" sz="2200" dirty="0" smtClean="0"/>
              <a:t>ACE </a:t>
            </a:r>
            <a:r>
              <a:rPr lang="en-US" sz="2200" dirty="0" err="1" smtClean="0"/>
              <a:t>inh</a:t>
            </a:r>
            <a:r>
              <a:rPr lang="ka-GE" sz="2200" dirty="0" smtClean="0"/>
              <a:t>, </a:t>
            </a:r>
            <a:r>
              <a:rPr lang="en-US" sz="2200" dirty="0" smtClean="0"/>
              <a:t> ARB</a:t>
            </a:r>
            <a:r>
              <a:rPr lang="ka-GE" sz="2200" dirty="0" smtClean="0"/>
              <a:t> ან შარდმდენს, საჭიროა შრატში კრეატინინის და კალიუმის კონტროლი. </a:t>
            </a:r>
            <a:r>
              <a:rPr lang="ka-GE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E)</a:t>
            </a:r>
            <a:r>
              <a:rPr lang="ka-GE" sz="2200" dirty="0" smtClean="0"/>
              <a:t>  </a:t>
            </a:r>
          </a:p>
          <a:p>
            <a:r>
              <a:rPr lang="ka-GE" sz="2200" dirty="0" smtClean="0"/>
              <a:t>შარდში ალბუმინის კონცენტრაციის მუდმივი მონიტორინგით გასდება  მკურნალობის ეფექტურობა და დაავადების პროგრესირება.</a:t>
            </a:r>
            <a:r>
              <a:rPr lang="ka-GE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E)</a:t>
            </a:r>
            <a:endParaRPr lang="ka-GE" sz="2200" dirty="0" smtClean="0"/>
          </a:p>
          <a:p>
            <a:r>
              <a:rPr lang="ka-GE" sz="2200" dirty="0" smtClean="0"/>
              <a:t>როდესაც გფრ 60</a:t>
            </a:r>
            <a:r>
              <a:rPr lang="en-US" sz="2200" dirty="0" smtClean="0"/>
              <a:t> </a:t>
            </a:r>
            <a:r>
              <a:rPr lang="en-US" sz="2200" dirty="0" err="1" smtClean="0"/>
              <a:t>mL</a:t>
            </a:r>
            <a:r>
              <a:rPr lang="en-US" sz="2200" dirty="0" smtClean="0"/>
              <a:t>/min/1.73 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 &gt;  </a:t>
            </a:r>
            <a:r>
              <a:rPr lang="ka-GE" sz="2200" dirty="0" smtClean="0"/>
              <a:t>ნაკლებია  შეაფასეთ და მართეთ თქდ–ს შესაძლო გართულებები. </a:t>
            </a:r>
            <a:r>
              <a:rPr lang="ka-GE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E)</a:t>
            </a:r>
            <a:endParaRPr lang="ka-GE" sz="2200" dirty="0" smtClean="0"/>
          </a:p>
          <a:p>
            <a:r>
              <a:rPr lang="ka-GE" sz="2200" dirty="0" smtClean="0"/>
              <a:t>როდესაც ეჭვს ბადებს</a:t>
            </a:r>
            <a:r>
              <a:rPr lang="en-US" sz="2200" dirty="0" smtClean="0"/>
              <a:t> </a:t>
            </a:r>
            <a:r>
              <a:rPr lang="ka-GE" sz="2200" dirty="0" smtClean="0"/>
              <a:t>თირკმლის დაავადების ეტიოლოგია, სირთულეებია მართვაში ან დაავადება პროგრესირებს უნდა მივმართოთ თირკმლის დაავადების მართვაში უფრო გამოცდილ ექიმს.</a:t>
            </a:r>
            <a:r>
              <a:rPr lang="ka-GE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B)</a:t>
            </a:r>
            <a:r>
              <a:rPr lang="ka-GE" sz="2200" dirty="0" smtClean="0"/>
              <a:t> (პ.ს  გაიდლაინი მოწოდებულია ენდოკრინოლოგებისთვის) 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401080" cy="6369072"/>
          </a:xfrm>
        </p:spPr>
        <p:txBody>
          <a:bodyPr>
            <a:normAutofit/>
          </a:bodyPr>
          <a:lstStyle/>
          <a:p>
            <a:r>
              <a:rPr lang="ka-GE" sz="2200" dirty="0" smtClean="0"/>
              <a:t>ტერმინები მიკროალბუმინურია და მაქროალბუმინურია სანაცვლოდ იხმარება ტერმინი პერსისტენტული ალბუმინურია  30–299 მგ/ 24სთ და  300 მგ/24სთ ალბუმინის კონცენტრაციით შარდში. ნორმოალბუმინურიაა &lt;30 მგ/ 24სთ .</a:t>
            </a:r>
          </a:p>
          <a:p>
            <a:r>
              <a:rPr lang="ka-GE" sz="2200" dirty="0" smtClean="0"/>
              <a:t>პერსისტენტული ალბუმინურია  30–299 მგ/ 24სთ დონის ითვლება დიაბეტური ნეფროპათიის ადრეულ სტადიად ტ1–ს დროს და  ნეფროპათიის განვითარების მარკერს ტ2.</a:t>
            </a:r>
          </a:p>
          <a:p>
            <a:pPr>
              <a:buNone/>
            </a:pPr>
            <a:endParaRPr lang="ka-GE" sz="2200" dirty="0" smtClean="0"/>
          </a:p>
          <a:p>
            <a:pPr>
              <a:buNone/>
            </a:pPr>
            <a:r>
              <a:rPr lang="ka-GE" sz="2200" dirty="0" smtClean="0"/>
              <a:t>      </a:t>
            </a:r>
            <a:r>
              <a:rPr lang="ka-GE" sz="2200" dirty="0" smtClean="0">
                <a:solidFill>
                  <a:srgbClr val="FF0000"/>
                </a:solidFill>
              </a:rPr>
              <a:t>ტ1 დიაბეტის მქონე პაციენტების–</a:t>
            </a:r>
          </a:p>
          <a:p>
            <a:pPr>
              <a:buNone/>
            </a:pPr>
            <a:r>
              <a:rPr lang="ka-GE" sz="2200" dirty="0" smtClean="0">
                <a:solidFill>
                  <a:srgbClr val="FF0000"/>
                </a:solidFill>
              </a:rPr>
              <a:t>      </a:t>
            </a:r>
            <a:r>
              <a:rPr lang="ka-GE" sz="2200" dirty="0" smtClean="0"/>
              <a:t>40 %  30–299 მგ/ 24სთ პერსისტენტული ალბუმინურიით შესაძლოა  სპონტანური რემისია; 5–10 წლის განმავლობაში პაციენტთა 30%–40% ალბუმინურია არ პროგრესირებს,   პროგრესირების შემთხვევაში კი მოსალოდნელია თირკმლის ტერმინალური უკმარისობა.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3714752"/>
            <a:ext cx="75724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pacientebSi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, 	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romelTac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aReniSnebaT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e.w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daavadebisadmi</a:t>
            </a:r>
            <a:r>
              <a:rPr lang="en-US" b="1" dirty="0" smtClean="0">
                <a:solidFill>
                  <a:schemeClr val="tx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genetikuri</a:t>
            </a:r>
            <a:r>
              <a:rPr lang="en-US" b="1" dirty="0" smtClean="0">
                <a:solidFill>
                  <a:schemeClr val="tx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ganwyoba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	 (40%)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1357298"/>
            <a:ext cx="64294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aris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Tirkmlebis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dazianeba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dros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3000372"/>
            <a:ext cx="7572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gvxvdeba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erTnairi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sixSiriT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rogorc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aseve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 flipH="1">
            <a:off x="1357290" y="1000108"/>
            <a:ext cx="1714512" cy="35719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definicia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214282" y="2571744"/>
            <a:ext cx="2000264" cy="35719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epidemiologia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57290" y="5072074"/>
            <a:ext cx="6572296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kvleviT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gamovlenil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iqna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7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q21.3, 10p 15.3 , 18q22.3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qromosomuli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lokusebis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kavSiri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nefropaTiasTan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5851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ka-GE" dirty="0" smtClean="0"/>
              <a:t>    </a:t>
            </a:r>
            <a:r>
              <a:rPr lang="ka-GE" sz="2400" dirty="0" smtClean="0"/>
              <a:t>ალბუმინის სტატუსის განსაზღვრა შესაძლებელია:</a:t>
            </a:r>
          </a:p>
          <a:p>
            <a:r>
              <a:rPr lang="ka-GE" sz="2400" dirty="0" smtClean="0"/>
              <a:t>     ერთჯერად–ჩხირით– შარდში</a:t>
            </a:r>
          </a:p>
          <a:p>
            <a:r>
              <a:rPr lang="ka-GE" sz="2400" dirty="0" smtClean="0"/>
              <a:t>     24 საათში </a:t>
            </a:r>
          </a:p>
          <a:p>
            <a:r>
              <a:rPr lang="ka-GE" sz="2400" dirty="0" smtClean="0"/>
              <a:t>  ალბუმინ/ კრეატინინის თანაფარდობა ერთჯერად შადში.</a:t>
            </a:r>
          </a:p>
          <a:p>
            <a:pPr>
              <a:buNone/>
            </a:pPr>
            <a:r>
              <a:rPr lang="ka-GE" dirty="0" smtClean="0"/>
              <a:t>   </a:t>
            </a:r>
          </a:p>
          <a:p>
            <a:pPr>
              <a:buNone/>
            </a:pPr>
            <a:r>
              <a:rPr lang="ka-GE" dirty="0" smtClean="0"/>
              <a:t>   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14348" y="2928934"/>
            <a:ext cx="8143932" cy="3929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2800" dirty="0" smtClean="0"/>
              <a:t>უპორატესობა ენიჭება ალბ/კრეა თანაფარდობას და 24 საათიანისარდში ალბუმინსი განსაზღვრას, რადგან ერთჯერად –ჩხირით, ანალიზში შესაძლებელია ცრუდადებითი და ცრუ უარყოფითი შედეგები მივიღოთ  შარდის კონცენტრაციის ვარეაბელურობის–ჰიდრატაციის და სხვა ფაქტორების გამო.</a:t>
            </a:r>
            <a:endParaRPr lang="en-US" sz="28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8686800" cy="65833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r>
              <a:rPr lang="ka-GE" dirty="0" smtClean="0"/>
              <a:t> ფაქტორები რომელის გავლენას ახდენს –ზრდის აკბუმინის ექსკრეციას:</a:t>
            </a:r>
          </a:p>
          <a:p>
            <a:r>
              <a:rPr lang="ka-GE" dirty="0" smtClean="0"/>
              <a:t>    24 საათის განმავლობაში ძლიერი ვარჯიში</a:t>
            </a:r>
          </a:p>
          <a:p>
            <a:r>
              <a:rPr lang="ka-GE" dirty="0" smtClean="0"/>
              <a:t>ინფექცია</a:t>
            </a:r>
          </a:p>
          <a:p>
            <a:r>
              <a:rPr lang="ka-GE" dirty="0" smtClean="0"/>
              <a:t>ცხელება</a:t>
            </a:r>
          </a:p>
          <a:p>
            <a:r>
              <a:rPr lang="ka-GE" dirty="0" smtClean="0"/>
              <a:t>ქრონიკული გულის უკმარისობა</a:t>
            </a:r>
          </a:p>
          <a:p>
            <a:r>
              <a:rPr lang="ka-GE" dirty="0" smtClean="0"/>
              <a:t>ჰიპერტენსია</a:t>
            </a:r>
          </a:p>
          <a:p>
            <a:pPr>
              <a:buNone/>
            </a:pPr>
            <a:r>
              <a:rPr lang="ka-GE" dirty="0" smtClean="0"/>
              <a:t>   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85728"/>
            <a:ext cx="8429652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None/>
            </a:pPr>
            <a:r>
              <a:rPr lang="ka-GE" sz="3200" dirty="0" smtClean="0">
                <a:solidFill>
                  <a:srgbClr val="FF0000"/>
                </a:solidFill>
              </a:rPr>
              <a:t>3–6 თვის განმავლობაში 3 ანალიზიდან 2  </a:t>
            </a:r>
            <a:r>
              <a:rPr lang="ka-GE" sz="3200" dirty="0" smtClean="0"/>
              <a:t>უნდა იყოს არანორნალური, რათა ვიმსჯელოთ თირკმლის დაავადებაზე ან მის პროგრესირებაზე.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kidney20function20screenin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786478" cy="58515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214290"/>
            <a:ext cx="571504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400" dirty="0" smtClean="0"/>
              <a:t>სკრინინგი წელიწდში მინიმუმ 1- ყველა ტ1შდ დიაგნოსტირებულს 5 &lt; წელი (ასაკი 12-60 წ)  და ყველა ტ2 შდ დუაგნოსტირებიდან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14282" y="857232"/>
            <a:ext cx="1785950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857620" y="1857364"/>
            <a:ext cx="214314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მოახდინეტ არტ წნევის, ლიპიდებსი და გლუკოზის კორექცია.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3857620" y="928670"/>
            <a:ext cx="207170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გადააკონტროლეთ დილის ან 24 საათიანი შარდის ანალიზი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285984" y="1857364"/>
            <a:ext cx="114300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 შარდში ცილა-- დადებითი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214282" y="3857628"/>
            <a:ext cx="2000264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შარდში ალბ/ კრეა  &gt;3მგ/მმოლ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214282" y="4429132"/>
            <a:ext cx="650085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4-6 კვირის განმავლობაში გაიმეორეთ 2 დილის შარდის ანალიზი  მიცკროალბუმინურიის  ისეთი მიზეზები გამოსარიცხათ როგორიცაა ინფექცია,   არტ წნევა, ძლიერი ვარჯიში.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14282" y="5143512"/>
            <a:ext cx="2714644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ალბ/კრეა  3-დან  2 დადებითი შესეგი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214282" y="5643578"/>
            <a:ext cx="578647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/>
              <a:t>ACE </a:t>
            </a:r>
            <a:r>
              <a:rPr lang="en-US" sz="1100" dirty="0" err="1" smtClean="0"/>
              <a:t>inh</a:t>
            </a:r>
            <a:r>
              <a:rPr lang="ka-GE" sz="1100" dirty="0" smtClean="0"/>
              <a:t>, </a:t>
            </a:r>
            <a:r>
              <a:rPr lang="en-US" sz="1100" dirty="0" smtClean="0"/>
              <a:t> ARB</a:t>
            </a:r>
            <a:r>
              <a:rPr lang="ka-GE" sz="1100" dirty="0" smtClean="0"/>
              <a:t> მკურნალობა,ინტენსიური გლიკემიის კორექცია, კარდიოვასკულარული რისკებსი მართვა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214282" y="3143248"/>
            <a:ext cx="192882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განსაზღვრეთ  ალბ/ კრეა თანაფარდობა შარდში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214282" y="2428868"/>
            <a:ext cx="178595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შარდში ცილა -უარყოფითი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214282" y="1357298"/>
            <a:ext cx="185738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განსაზღვრეთ კრეატინინი შარატში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3857620" y="3143248"/>
            <a:ext cx="2000264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შარდში ალბ/ კრეა  &lt;3მგ/მმოლ - გაიმეორეთ ანალიზი ყოველწლიურად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214282" y="1928802"/>
            <a:ext cx="178595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100" dirty="0" smtClean="0"/>
              <a:t>შარდის ანალიზი ჩხირით</a:t>
            </a:r>
            <a:endParaRPr lang="en-US" sz="1100" dirty="0"/>
          </a:p>
        </p:txBody>
      </p:sp>
      <p:sp>
        <p:nvSpPr>
          <p:cNvPr id="18" name="Down Arrow 17"/>
          <p:cNvSpPr/>
          <p:nvPr/>
        </p:nvSpPr>
        <p:spPr>
          <a:xfrm>
            <a:off x="1000100" y="857232"/>
            <a:ext cx="45719" cy="50006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ka-GE" dirty="0" smtClean="0"/>
              <a:t>ყველა მოზრდილ დიაბეტიან პაციენტში ყოველწლიურად უნდა განისაზღვროს კრეატინინის კონცენტრაცია სისილში და გფრ, განურჩევლად  ალბუმინის კომცენტრაციის შარდში.</a:t>
            </a:r>
          </a:p>
          <a:p>
            <a:r>
              <a:rPr lang="ka-GE" dirty="0" smtClean="0"/>
              <a:t> გფრ–ის გამოსათვლელად გამოიყენება </a:t>
            </a:r>
            <a:r>
              <a:rPr lang="en-US" dirty="0" smtClean="0"/>
              <a:t>MDRD </a:t>
            </a:r>
          </a:p>
          <a:p>
            <a:pPr>
              <a:buNone/>
            </a:pPr>
            <a:r>
              <a:rPr lang="en-US" dirty="0" smtClean="0"/>
              <a:t>   CKD-EPI</a:t>
            </a:r>
            <a:r>
              <a:rPr lang="ka-GE" dirty="0" smtClean="0"/>
              <a:t> ფორმულები.</a:t>
            </a:r>
          </a:p>
          <a:p>
            <a:r>
              <a:rPr lang="ka-GE" dirty="0" smtClean="0"/>
              <a:t>რეკომენდირებულია ბ ჰეპატიტის ვაქცინაცია  მათში ვისთანაც თირკმლის დაავადება პროგრესირებს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 smtClean="0"/>
              <a:t> ნეფროლოგის კონსულტაცია მოწოდებულია თქდ 4 სტადიიდან, ხარჯის შემცირების მიზნით- ხარჯთ ეფექტურობის გამო.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ka-GE" dirty="0" smtClean="0"/>
              <a:t>   ნეფროლოგს მიმართეთ თუ თირკმლის დაავადებსი ეტიოლოგის ეჭვს ბადებს, თუ არ არის რეტინოპათია, თუ შარდის ანალიზში ცვლილებებია, თუ რეზისტენტული ჰიპერტენზიაა, თუ გფრ სწრაფად ეცემა. ასევე თირკმლის ქრონიკული დაავადების გართულებების შემთხვევაში.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571612"/>
            <a:ext cx="750099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mravali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kvleviT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iqna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naCvenebi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agf-inhibitorebis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/ar1-blokerebis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upiratesoba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nefropaTiis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prevencia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mkurnalobaSi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785794"/>
            <a:ext cx="31967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prevencia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mkurnaloba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3643314"/>
            <a:ext cx="5857916" cy="2643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UKPDS-</a:t>
            </a:r>
            <a:r>
              <a:rPr lang="ka-GE" sz="2800" dirty="0" smtClean="0"/>
              <a:t>ისმონაცემებით:</a:t>
            </a:r>
          </a:p>
          <a:p>
            <a:pPr>
              <a:buNone/>
            </a:pPr>
            <a:r>
              <a:rPr lang="ka-GE" sz="2800" dirty="0" smtClean="0"/>
              <a:t> ტიპი 1 – </a:t>
            </a:r>
            <a:r>
              <a:rPr lang="en-US" sz="2800" dirty="0" smtClean="0"/>
              <a:t>ACE </a:t>
            </a:r>
            <a:r>
              <a:rPr lang="en-US" sz="2800" dirty="0" err="1" smtClean="0"/>
              <a:t>inh</a:t>
            </a:r>
            <a:r>
              <a:rPr lang="ka-GE" sz="2800" dirty="0" smtClean="0"/>
              <a:t>,</a:t>
            </a:r>
            <a:r>
              <a:rPr lang="en-US" sz="2800" dirty="0" smtClean="0"/>
              <a:t> </a:t>
            </a:r>
            <a:r>
              <a:rPr lang="ka-GE" sz="2800" dirty="0" smtClean="0"/>
              <a:t>ტიპი 2  – </a:t>
            </a:r>
            <a:r>
              <a:rPr lang="en-US" sz="2800" dirty="0" smtClean="0"/>
              <a:t> ARB</a:t>
            </a:r>
            <a:r>
              <a:rPr lang="ka-GE" sz="2800" dirty="0" smtClean="0"/>
              <a:t> </a:t>
            </a:r>
            <a:r>
              <a:rPr lang="en-US" sz="2800" dirty="0" smtClean="0"/>
              <a:t> </a:t>
            </a:r>
            <a:r>
              <a:rPr lang="ka-GE" sz="2800" dirty="0" smtClean="0"/>
              <a:t>შედარებითი უპორატესობა ენიჭება სხვა ანტიჰიპერტონულ მედიკამენტებთან შედარებით.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MediaObjects/11606_2011_1912_Fig1_HTM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-217024"/>
            <a:ext cx="9144000" cy="714211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3848" y="-243408"/>
            <a:ext cx="2664296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AcadNusx" pitchFamily="2" charset="0"/>
              </a:rPr>
              <a:t>hiperglikemia</a:t>
            </a:r>
            <a:endParaRPr lang="en-US" b="1" dirty="0">
              <a:latin typeface="AcadNusx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8264" y="2636912"/>
            <a:ext cx="219573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err="1" smtClean="0">
                <a:latin typeface="AcadNusx" pitchFamily="2" charset="0"/>
              </a:rPr>
              <a:t>sistemuri</a:t>
            </a:r>
            <a:r>
              <a:rPr lang="en-US" sz="1600" b="1" dirty="0" smtClean="0">
                <a:latin typeface="AcadNusx" pitchFamily="2" charset="0"/>
              </a:rPr>
              <a:t>  </a:t>
            </a:r>
            <a:r>
              <a:rPr lang="en-US" sz="1600" b="1" dirty="0" err="1" smtClean="0">
                <a:latin typeface="AcadNusx" pitchFamily="2" charset="0"/>
              </a:rPr>
              <a:t>hipertenzia</a:t>
            </a:r>
            <a:endParaRPr lang="en-US" sz="1600" b="1" dirty="0">
              <a:latin typeface="AcadNusx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2708920"/>
            <a:ext cx="2195736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latin typeface="AcadNusx" pitchFamily="2" charset="0"/>
              </a:rPr>
              <a:t>glomeruluri</a:t>
            </a:r>
            <a:r>
              <a:rPr lang="en-US" sz="1600" b="1" dirty="0" smtClean="0">
                <a:latin typeface="AcadNusx" pitchFamily="2" charset="0"/>
              </a:rPr>
              <a:t> </a:t>
            </a:r>
            <a:r>
              <a:rPr lang="en-US" sz="1600" b="1" dirty="0" err="1" smtClean="0">
                <a:latin typeface="AcadNusx" pitchFamily="2" charset="0"/>
              </a:rPr>
              <a:t>hipertenzia</a:t>
            </a:r>
            <a:endParaRPr lang="en-US" sz="1600" b="1" dirty="0">
              <a:latin typeface="AcadNusx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59832" y="5517232"/>
            <a:ext cx="3059832" cy="19442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cadNusx" pitchFamily="2" charset="0"/>
              </a:rPr>
              <a:t>citokinebi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da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zrdis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faqtorebi</a:t>
            </a:r>
            <a:endParaRPr lang="en-US" b="1" dirty="0">
              <a:latin typeface="AcadNusx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3848" y="2564904"/>
            <a:ext cx="2880320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cadNusx" pitchFamily="2" charset="0"/>
              </a:rPr>
              <a:t>diabeturi</a:t>
            </a:r>
            <a:r>
              <a:rPr lang="en-US" sz="2600" b="1" dirty="0" smtClean="0">
                <a:latin typeface="AcadNusx" pitchFamily="2" charset="0"/>
              </a:rPr>
              <a:t> </a:t>
            </a:r>
            <a:r>
              <a:rPr lang="en-US" sz="2400" b="1" dirty="0" err="1" smtClean="0">
                <a:latin typeface="AcadNusx" pitchFamily="2" charset="0"/>
              </a:rPr>
              <a:t>nefropaTia</a:t>
            </a:r>
            <a:endParaRPr lang="en-US" sz="2400" b="1" dirty="0">
              <a:latin typeface="AcadNusx" pitchFamily="2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5076056" y="1124744"/>
            <a:ext cx="2304256" cy="1080120"/>
          </a:xfrm>
          <a:prstGeom prst="leftArrowCallout">
            <a:avLst>
              <a:gd name="adj1" fmla="val 33063"/>
              <a:gd name="adj2" fmla="val 25000"/>
              <a:gd name="adj3" fmla="val 25000"/>
              <a:gd name="adj4" fmla="val 821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cadNusx" pitchFamily="2" charset="0"/>
              </a:rPr>
              <a:t>mkacri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glikemiis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kontroli</a:t>
            </a:r>
            <a:endParaRPr lang="en-US" dirty="0">
              <a:latin typeface="AcadNusx" pitchFamily="2" charset="0"/>
            </a:endParaRPr>
          </a:p>
        </p:txBody>
      </p:sp>
      <p:sp>
        <p:nvSpPr>
          <p:cNvPr id="14" name="Left Arrow Callout 13"/>
          <p:cNvSpPr/>
          <p:nvPr/>
        </p:nvSpPr>
        <p:spPr>
          <a:xfrm rot="16200000">
            <a:off x="1835700" y="1196751"/>
            <a:ext cx="1584177" cy="1440161"/>
          </a:xfrm>
          <a:prstGeom prst="leftArrowCallout">
            <a:avLst>
              <a:gd name="adj1" fmla="val 29032"/>
              <a:gd name="adj2" fmla="val 25000"/>
              <a:gd name="adj3" fmla="val 25000"/>
              <a:gd name="adj4" fmla="val 651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>
                <a:latin typeface="AcadNusx" pitchFamily="2" charset="0"/>
              </a:rPr>
              <a:t>raas</a:t>
            </a:r>
            <a:endParaRPr lang="en-US" dirty="0" smtClean="0">
              <a:latin typeface="AcadNusx" pitchFamily="2" charset="0"/>
            </a:endParaRPr>
          </a:p>
          <a:p>
            <a:pPr algn="ctr"/>
            <a:r>
              <a:rPr lang="en-US" dirty="0" err="1" smtClean="0">
                <a:latin typeface="AcadNusx" pitchFamily="2" charset="0"/>
              </a:rPr>
              <a:t>blokireba</a:t>
            </a:r>
            <a:endParaRPr lang="en-US" dirty="0">
              <a:latin typeface="AcadNusx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243408"/>
            <a:ext cx="3203848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cadNusx" pitchFamily="2" charset="0"/>
              </a:rPr>
              <a:t>diabeturi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nefropaTia</a:t>
            </a:r>
            <a:endParaRPr lang="en-US" b="1" dirty="0">
              <a:latin typeface="AcadNusx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0648"/>
            <a:ext cx="3203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cadNusx" pitchFamily="2" charset="0"/>
              </a:rPr>
              <a:t>mkurnaloba</a:t>
            </a:r>
            <a:r>
              <a:rPr lang="en-US" b="1" dirty="0" smtClean="0">
                <a:solidFill>
                  <a:srgbClr val="FFFF00"/>
                </a:solidFill>
                <a:latin typeface="AcadNusx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cadNusx" pitchFamily="2" charset="0"/>
              </a:rPr>
              <a:t>da</a:t>
            </a:r>
            <a:r>
              <a:rPr lang="en-US" b="1" dirty="0" smtClean="0">
                <a:solidFill>
                  <a:srgbClr val="FFFF00"/>
                </a:solidFill>
                <a:latin typeface="AcadNusx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cadNusx" pitchFamily="2" charset="0"/>
              </a:rPr>
              <a:t>prevencia</a:t>
            </a:r>
            <a:endParaRPr lang="en-US" b="1" dirty="0">
              <a:solidFill>
                <a:srgbClr val="FFFF00"/>
              </a:solidFill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06" y="3714752"/>
            <a:ext cx="1428760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cadNusx" pitchFamily="2" charset="0"/>
              </a:rPr>
              <a:t>funqciuri</a:t>
            </a:r>
            <a:endParaRPr lang="ru-RU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4357694"/>
            <a:ext cx="1571604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cadNusx" pitchFamily="2" charset="0"/>
              </a:rPr>
              <a:t>struqturuli</a:t>
            </a:r>
            <a:endParaRPr lang="ru-RU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5214950"/>
            <a:ext cx="1571604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cadNusx" pitchFamily="2" charset="0"/>
              </a:rPr>
              <a:t>Terapia</a:t>
            </a:r>
            <a:endParaRPr lang="ru-R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643042" y="3714752"/>
            <a:ext cx="1428760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HKolkhetyMtav" pitchFamily="34" charset="0"/>
              </a:rPr>
              <a:t>gfs</a:t>
            </a:r>
            <a:r>
              <a:rPr lang="en-US" sz="1200" dirty="0" smtClean="0">
                <a:latin typeface="HKolkhetyMtav" pitchFamily="34" charset="0"/>
              </a:rPr>
              <a:t>    (25-50%)</a:t>
            </a:r>
            <a:endParaRPr lang="ru-R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143240" y="3714752"/>
            <a:ext cx="3071834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cadNusx" pitchFamily="2" charset="0"/>
              </a:rPr>
              <a:t>mikroalbuminuria</a:t>
            </a:r>
            <a:r>
              <a:rPr lang="en-US" sz="1200" dirty="0" smtClean="0">
                <a:latin typeface="AcadNusx" pitchFamily="2" charset="0"/>
              </a:rPr>
              <a:t>, </a:t>
            </a:r>
            <a:r>
              <a:rPr lang="en-US" sz="1200" dirty="0" err="1" smtClean="0">
                <a:latin typeface="AcadNusx" pitchFamily="2" charset="0"/>
              </a:rPr>
              <a:t>hipertonia</a:t>
            </a:r>
            <a:endParaRPr lang="ru-RU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6286512" y="3714752"/>
            <a:ext cx="2857520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AcadNusx" pitchFamily="2" charset="0"/>
              </a:rPr>
              <a:t>proteinuria</a:t>
            </a:r>
            <a:r>
              <a:rPr lang="en-US" sz="1200" dirty="0" smtClean="0">
                <a:latin typeface="AcadNusx" pitchFamily="2" charset="0"/>
              </a:rPr>
              <a:t>, </a:t>
            </a:r>
            <a:r>
              <a:rPr lang="en-US" sz="1200" dirty="0" err="1" smtClean="0">
                <a:latin typeface="AcadNusx" pitchFamily="2" charset="0"/>
              </a:rPr>
              <a:t>nefrozuli</a:t>
            </a:r>
            <a:r>
              <a:rPr lang="en-US" sz="1200" dirty="0" smtClean="0">
                <a:latin typeface="AcadNusx" pitchFamily="2" charset="0"/>
              </a:rPr>
              <a:t> </a:t>
            </a:r>
            <a:r>
              <a:rPr lang="en-US" sz="1200" dirty="0" err="1" smtClean="0">
                <a:latin typeface="AcadNusx" pitchFamily="2" charset="0"/>
              </a:rPr>
              <a:t>sindromi</a:t>
            </a:r>
            <a:r>
              <a:rPr lang="en-US" sz="1200" dirty="0" smtClean="0">
                <a:latin typeface="AcadNusx" pitchFamily="2" charset="0"/>
              </a:rPr>
              <a:t>,  </a:t>
            </a:r>
            <a:r>
              <a:rPr lang="en-US" sz="1200" dirty="0" err="1" smtClean="0">
                <a:latin typeface="AcadNusx" pitchFamily="2" charset="0"/>
              </a:rPr>
              <a:t>gfs</a:t>
            </a:r>
            <a:r>
              <a:rPr lang="en-US" sz="1200" dirty="0" smtClean="0">
                <a:latin typeface="AcadNusx" pitchFamily="2" charset="0"/>
              </a:rPr>
              <a:t>      , </a:t>
            </a:r>
            <a:r>
              <a:rPr lang="en-US" sz="1200" dirty="0" err="1" smtClean="0">
                <a:latin typeface="AcadNusx" pitchFamily="2" charset="0"/>
              </a:rPr>
              <a:t>hipertonia</a:t>
            </a:r>
            <a:endParaRPr lang="ru-RU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1643042" y="4357694"/>
            <a:ext cx="142876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glomeruli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hipertofia</a:t>
            </a:r>
            <a:endParaRPr lang="ru-RU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1643042" y="5214950"/>
            <a:ext cx="142876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sisxlis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glukozis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donis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koreqcia</a:t>
            </a:r>
            <a:r>
              <a:rPr lang="en-US" sz="1100" dirty="0" smtClean="0">
                <a:latin typeface="BalavMtavr" pitchFamily="2" charset="0"/>
              </a:rPr>
              <a:t>!</a:t>
            </a:r>
            <a:br>
              <a:rPr lang="en-US" sz="1100" dirty="0" smtClean="0">
                <a:latin typeface="BalavMtavr" pitchFamily="2" charset="0"/>
              </a:rPr>
            </a:br>
            <a:r>
              <a:rPr lang="en-US" sz="1100" b="1" dirty="0" smtClean="0"/>
              <a:t> HbA</a:t>
            </a:r>
            <a:r>
              <a:rPr lang="en-US" sz="1100" b="1" baseline="-25000" dirty="0" smtClean="0"/>
              <a:t>1c</a:t>
            </a:r>
            <a:r>
              <a:rPr lang="en-US" sz="1100" b="1" dirty="0" smtClean="0"/>
              <a:t>=7%</a:t>
            </a:r>
            <a:endParaRPr lang="ru-RU" sz="11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3214678" y="4357694"/>
            <a:ext cx="2928958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mezangiumis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proliferacia</a:t>
            </a:r>
            <a:r>
              <a:rPr lang="en-US" sz="1100" dirty="0" smtClean="0">
                <a:latin typeface="BalavMtavr" pitchFamily="2" charset="0"/>
              </a:rPr>
              <a:t>, </a:t>
            </a:r>
            <a:r>
              <a:rPr lang="en-US" sz="1100" dirty="0" err="1" smtClean="0">
                <a:latin typeface="BalavMtavr" pitchFamily="2" charset="0"/>
              </a:rPr>
              <a:t>bazaluri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membranis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hialianozigasqeleba</a:t>
            </a:r>
            <a:r>
              <a:rPr lang="en-US" sz="1100" dirty="0" smtClean="0">
                <a:latin typeface="BalavMtavr" pitchFamily="2" charset="0"/>
              </a:rPr>
              <a:t>, </a:t>
            </a:r>
            <a:r>
              <a:rPr lang="en-US" sz="1100" dirty="0" err="1" smtClean="0">
                <a:latin typeface="BalavMtavr" pitchFamily="2" charset="0"/>
              </a:rPr>
              <a:t>arteriolebis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hialinozi</a:t>
            </a:r>
            <a:endParaRPr lang="ru-RU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6215074" y="4357694"/>
            <a:ext cx="292892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kvanZivani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da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difuzuri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glomerulosklerozi</a:t>
            </a:r>
            <a:r>
              <a:rPr lang="en-US" sz="1100" dirty="0" smtClean="0">
                <a:latin typeface="BalavMtavr" pitchFamily="2" charset="0"/>
              </a:rPr>
              <a:t>, </a:t>
            </a:r>
          </a:p>
          <a:p>
            <a:pPr algn="ctr"/>
            <a:r>
              <a:rPr lang="en-US" sz="1100" dirty="0" err="1" smtClean="0">
                <a:latin typeface="BalavMtavr" pitchFamily="2" charset="0"/>
              </a:rPr>
              <a:t>tubulointesiciuri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fibrozi</a:t>
            </a:r>
            <a:endParaRPr lang="ru-RU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3214678" y="5214950"/>
            <a:ext cx="4357718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agf-inhibitorebi</a:t>
            </a:r>
            <a:r>
              <a:rPr lang="en-US" sz="1100" dirty="0" smtClean="0">
                <a:latin typeface="BalavMtavr" pitchFamily="2" charset="0"/>
              </a:rPr>
              <a:t> /&amp; </a:t>
            </a:r>
            <a:r>
              <a:rPr lang="en-US" sz="1100" dirty="0" err="1" smtClean="0">
                <a:latin typeface="AcadNusx" pitchFamily="2" charset="0"/>
              </a:rPr>
              <a:t>da</a:t>
            </a:r>
            <a:r>
              <a:rPr lang="en-US" sz="1100" dirty="0" smtClean="0">
                <a:latin typeface="AcadNusx" pitchFamily="2" charset="0"/>
              </a:rPr>
              <a:t>/an 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ar-blokerebi</a:t>
            </a:r>
            <a:r>
              <a:rPr lang="en-US" sz="1100" dirty="0" smtClean="0">
                <a:latin typeface="BalavMtavr" pitchFamily="2" charset="0"/>
              </a:rPr>
              <a:t>, </a:t>
            </a:r>
            <a:r>
              <a:rPr lang="en-US" sz="1100" dirty="0" err="1" smtClean="0">
                <a:latin typeface="BalavMtavr" pitchFamily="2" charset="0"/>
              </a:rPr>
              <a:t>samizne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arteriuli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wneva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&lt; 130/80 mmHg</a:t>
            </a:r>
            <a:r>
              <a:rPr lang="en-US" sz="1100" dirty="0" smtClean="0">
                <a:latin typeface="BalavMtavr" pitchFamily="2" charset="0"/>
              </a:rPr>
              <a:t>, </a:t>
            </a:r>
            <a:r>
              <a:rPr lang="en-US" sz="1100" dirty="0" err="1" smtClean="0">
                <a:latin typeface="BalavMtavr" pitchFamily="2" charset="0"/>
              </a:rPr>
              <a:t>kardiovaskuluri</a:t>
            </a:r>
            <a:r>
              <a:rPr lang="en-US" sz="1100" dirty="0" smtClean="0">
                <a:latin typeface="BalavMtavr" pitchFamily="2" charset="0"/>
              </a:rPr>
              <a:t> </a:t>
            </a:r>
          </a:p>
          <a:p>
            <a:pPr algn="ctr"/>
            <a:r>
              <a:rPr lang="en-US" sz="1100" dirty="0" smtClean="0">
                <a:latin typeface="BalavMtavr" pitchFamily="2" charset="0"/>
              </a:rPr>
              <a:t>risk-</a:t>
            </a:r>
            <a:r>
              <a:rPr lang="en-US" sz="1100" dirty="0" err="1" smtClean="0">
                <a:latin typeface="BalavMtavr" pitchFamily="2" charset="0"/>
              </a:rPr>
              <a:t>faqtorebis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sawinaamRmdego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RonisZiebebi</a:t>
            </a:r>
            <a:endParaRPr lang="ru-RU" sz="1100" dirty="0"/>
          </a:p>
        </p:txBody>
      </p:sp>
      <p:sp>
        <p:nvSpPr>
          <p:cNvPr id="15" name="Rounded Rectangle 14"/>
          <p:cNvSpPr/>
          <p:nvPr/>
        </p:nvSpPr>
        <p:spPr>
          <a:xfrm>
            <a:off x="7643834" y="5214950"/>
            <a:ext cx="150016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BalavMtavr" pitchFamily="2" charset="0"/>
              </a:rPr>
              <a:t>Tirkmlis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CanacvlebiTi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TerapiisaTvis</a:t>
            </a:r>
            <a:r>
              <a:rPr lang="en-US" sz="1100" dirty="0" smtClean="0">
                <a:latin typeface="BalavMtavr" pitchFamily="2" charset="0"/>
              </a:rPr>
              <a:t> </a:t>
            </a:r>
            <a:r>
              <a:rPr lang="en-US" sz="1100" dirty="0" err="1" smtClean="0">
                <a:latin typeface="BalavMtavr" pitchFamily="2" charset="0"/>
              </a:rPr>
              <a:t>mzadeba</a:t>
            </a:r>
            <a:endParaRPr lang="ru-RU" sz="1100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2143108" y="3857628"/>
            <a:ext cx="152400" cy="1974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Down Arrow 16"/>
          <p:cNvSpPr/>
          <p:nvPr/>
        </p:nvSpPr>
        <p:spPr>
          <a:xfrm>
            <a:off x="7736661" y="4005851"/>
            <a:ext cx="152400" cy="1974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500034" y="357166"/>
            <a:ext cx="8015289" cy="2752728"/>
            <a:chOff x="642910" y="714356"/>
            <a:chExt cx="8015289" cy="2752728"/>
          </a:xfrm>
        </p:grpSpPr>
        <p:pic>
          <p:nvPicPr>
            <p:cNvPr id="54275" name="Picture 3" descr="C:\Documents and Settings\Admin\Desktop\Untitled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142984"/>
              <a:ext cx="7943851" cy="2324100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Rectangle 17"/>
            <p:cNvSpPr/>
            <p:nvPr/>
          </p:nvSpPr>
          <p:spPr>
            <a:xfrm>
              <a:off x="1428728" y="714356"/>
              <a:ext cx="1000132" cy="571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AcadNusx" pitchFamily="2" charset="0"/>
                </a:rPr>
                <a:t>adreuli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faza</a:t>
              </a:r>
              <a:endParaRPr lang="ru-RU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1142984"/>
              <a:ext cx="2214578" cy="5715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AcadNusx" pitchFamily="2" charset="0"/>
                </a:rPr>
                <a:t>klinikurad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manifestirebuli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nefropaTia</a:t>
              </a:r>
              <a:endParaRPr lang="ru-RU" sz="11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00298" y="714356"/>
              <a:ext cx="2000264" cy="571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AcadNusx" pitchFamily="2" charset="0"/>
                </a:rPr>
                <a:t>klinikurad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gamouvleneli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faza</a:t>
              </a:r>
              <a:endParaRPr lang="ru-RU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16" y="714356"/>
              <a:ext cx="1214446" cy="571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AcadNusx" pitchFamily="2" charset="0"/>
                </a:rPr>
                <a:t>Tirkmlis</a:t>
              </a:r>
              <a:r>
                <a:rPr lang="en-US" sz="1100" dirty="0" smtClean="0">
                  <a:latin typeface="AcadNusx" pitchFamily="2" charset="0"/>
                </a:rPr>
                <a:t> </a:t>
              </a:r>
              <a:r>
                <a:rPr lang="en-US" sz="1100" dirty="0" err="1" smtClean="0">
                  <a:latin typeface="AcadNusx" pitchFamily="2" charset="0"/>
                </a:rPr>
                <a:t>ukmarisoba</a:t>
              </a:r>
              <a:endParaRPr lang="ru-RU" sz="1100" dirty="0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142844" y="2071678"/>
              <a:ext cx="1357322" cy="3571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HKolkhetyMtav" pitchFamily="34" charset="0"/>
                </a:rPr>
                <a:t>Gfr</a:t>
              </a:r>
              <a:r>
                <a:rPr lang="en-US" sz="1100" dirty="0" smtClean="0">
                  <a:latin typeface="HKolkhetyMtav" pitchFamily="34" charset="0"/>
                </a:rPr>
                <a:t>  (ml/</a:t>
              </a:r>
              <a:r>
                <a:rPr lang="en-US" sz="1100" dirty="0" err="1" smtClean="0">
                  <a:latin typeface="HKolkhetyMtav" pitchFamily="34" charset="0"/>
                </a:rPr>
                <a:t>wT</a:t>
              </a:r>
              <a:r>
                <a:rPr lang="en-US" sz="1100" dirty="0" smtClean="0">
                  <a:latin typeface="HKolkhetyMtav" pitchFamily="34" charset="0"/>
                </a:rPr>
                <a:t>)</a:t>
              </a:r>
              <a:endParaRPr lang="ru-RU" sz="1100" dirty="0"/>
            </a:p>
          </p:txBody>
        </p:sp>
      </p:grpSp>
      <p:sp>
        <p:nvSpPr>
          <p:cNvPr id="23" name="Rectangle 22"/>
          <p:cNvSpPr/>
          <p:nvPr/>
        </p:nvSpPr>
        <p:spPr>
          <a:xfrm rot="16200000">
            <a:off x="7358082" y="1483497"/>
            <a:ext cx="192882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AcadNusx" pitchFamily="2" charset="0"/>
              </a:rPr>
              <a:t>albuminuri</a:t>
            </a:r>
            <a:r>
              <a:rPr lang="en-US" sz="1100" dirty="0" smtClean="0">
                <a:latin typeface="AcadNusx" pitchFamily="2" charset="0"/>
              </a:rPr>
              <a:t> (mg/24sT)</a:t>
            </a:r>
            <a:endParaRPr lang="ru-RU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4638"/>
            <a:ext cx="6786610" cy="65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0" y="0"/>
          <a:ext cx="9144000" cy="7085013"/>
        </p:xfrm>
        <a:graphic>
          <a:graphicData uri="http://schemas.openxmlformats.org/presentationml/2006/ole">
            <p:oleObj spid="_x0000_s1026" name="Dia" r:id="rId3" imgW="4544426" imgH="340926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500174"/>
            <a:ext cx="7143800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safuZvlad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udevs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mikrocirkulaciis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darRveva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romelic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metaboluri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hemodinamikuri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faqtorebis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urTierTqmedebis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Sedegia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romelic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iwyeba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glomerulebis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hipertofiiTa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hiperfiltraciiT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mTavrdeba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nefroskleroziT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hiperglikemia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ujredSida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metabolizmze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ZiriTadi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cadNusx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solidFill>
                  <a:schemeClr val="tx1"/>
                </a:solidFill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mimarTulebiT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moqmedebs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ka-GE" sz="4800" dirty="0" smtClean="0"/>
              <a:t>.</a:t>
            </a:r>
            <a:r>
              <a:rPr lang="ka-GE" sz="2700" dirty="0" smtClean="0"/>
              <a:t>არ არის მყარი მონაცემები რომ მეტფორმინიზე მყოფ პაციენტებსი  ლაქტ აციდოზს უფრო ხშირია.</a:t>
            </a:r>
            <a:br>
              <a:rPr lang="ka-GE" sz="2700" dirty="0" smtClean="0"/>
            </a:br>
            <a:r>
              <a:rPr lang="ka-GE" sz="2700" dirty="0" smtClean="0"/>
              <a:t>  </a:t>
            </a:r>
            <a:br>
              <a:rPr lang="ka-GE" sz="2700" dirty="0" smtClean="0"/>
            </a:br>
            <a:r>
              <a:rPr lang="ka-GE" sz="4000" dirty="0" smtClean="0"/>
              <a:t>.</a:t>
            </a:r>
            <a:r>
              <a:rPr lang="ka-GE" sz="2700" dirty="0" smtClean="0"/>
              <a:t>უნდა განვასხვაოთ:</a:t>
            </a:r>
            <a:br>
              <a:rPr lang="ka-GE" sz="2700" dirty="0" smtClean="0"/>
            </a:br>
            <a:r>
              <a:rPr lang="ka-GE" sz="2700" dirty="0" smtClean="0"/>
              <a:t>       ლაქტ აციდოზი ტიპი </a:t>
            </a:r>
            <a:r>
              <a:rPr lang="en-US" sz="2700" dirty="0" smtClean="0"/>
              <a:t>A</a:t>
            </a:r>
            <a:r>
              <a:rPr lang="ka-GE" sz="2700" dirty="0" smtClean="0"/>
              <a:t>– გამოწვეული          </a:t>
            </a:r>
            <a:br>
              <a:rPr lang="ka-GE" sz="2700" dirty="0" smtClean="0"/>
            </a:br>
            <a:r>
              <a:rPr lang="ka-GE" sz="2700" dirty="0" smtClean="0"/>
              <a:t>              ქსოვილების ჰიპოქსიით/ ღვიძლის უკმარისობით</a:t>
            </a:r>
            <a:br>
              <a:rPr lang="ka-GE" sz="2700" dirty="0" smtClean="0"/>
            </a:br>
            <a:r>
              <a:rPr lang="ka-GE" sz="2700" dirty="0" smtClean="0"/>
              <a:t>       ლაქტ აციდოზი გიპი </a:t>
            </a:r>
            <a:r>
              <a:rPr lang="en-US" sz="2700" dirty="0" smtClean="0"/>
              <a:t>B</a:t>
            </a:r>
            <a:r>
              <a:rPr lang="ka-GE" sz="2700" dirty="0" smtClean="0"/>
              <a:t> – გამოწვეული    </a:t>
            </a:r>
            <a:br>
              <a:rPr lang="ka-GE" sz="2700" dirty="0" smtClean="0"/>
            </a:br>
            <a:r>
              <a:rPr lang="ka-GE" sz="2700" dirty="0" smtClean="0"/>
              <a:t>              ინტოქსიკაციით,მაგ მეტფორმინით</a:t>
            </a:r>
            <a:r>
              <a:rPr lang="en-US" sz="2700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4000" dirty="0" smtClean="0"/>
              <a:t>.</a:t>
            </a:r>
            <a:r>
              <a:rPr lang="ka-GE" sz="2800" dirty="0" smtClean="0"/>
              <a:t>რეკომენდირებულია მეტფორმინის შეწყვეტა როდესაც დეჰიდრატაციის რისკია, როდესაც იგეგმება კონტრასტის გამოყენება ან თირკმლის დაზიანების რისკია. (განსაკუთრებით პაციენტებში &lt;45 გფრ–ით)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b="1" i="1" dirty="0" err="1" smtClean="0">
                <a:latin typeface="AcadNusx" pitchFamily="2" charset="0"/>
              </a:rPr>
              <a:t>gmadlobT</a:t>
            </a:r>
            <a:r>
              <a:rPr lang="en-US" sz="3600" b="1" i="1" dirty="0" smtClean="0">
                <a:latin typeface="AcadNusx" pitchFamily="2" charset="0"/>
              </a:rPr>
              <a:t> </a:t>
            </a:r>
            <a:r>
              <a:rPr lang="en-US" sz="3600" b="1" i="1" dirty="0" err="1" smtClean="0">
                <a:latin typeface="AcadNusx" pitchFamily="2" charset="0"/>
              </a:rPr>
              <a:t>yuradRebisTvis</a:t>
            </a:r>
            <a:endParaRPr lang="en-US" sz="3600" b="1" i="1" dirty="0">
              <a:latin typeface="AcadNusx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214282" y="785794"/>
            <a:ext cx="514353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de-DE" b="1" dirty="0">
                <a:latin typeface="AcadMtavr" pitchFamily="2" charset="0"/>
              </a:rPr>
              <a:t>paTogenezi</a:t>
            </a:r>
            <a:r>
              <a:rPr lang="ru-RU" b="1" dirty="0"/>
              <a:t> </a:t>
            </a:r>
            <a:r>
              <a:rPr lang="en-US" b="1" dirty="0" smtClean="0"/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AcadNusx" pitchFamily="2" charset="0"/>
              </a:rPr>
              <a:t>metaboluri</a:t>
            </a:r>
            <a:r>
              <a:rPr lang="en-US" b="1" i="1" dirty="0" smtClean="0">
                <a:solidFill>
                  <a:srgbClr val="FF0000"/>
                </a:solidFill>
                <a:latin typeface="AcadNusx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cadNusx" pitchFamily="2" charset="0"/>
              </a:rPr>
              <a:t>darRvevebi</a:t>
            </a:r>
            <a:endParaRPr lang="ru-RU" b="1" i="1" dirty="0"/>
          </a:p>
        </p:txBody>
      </p:sp>
      <p:sp>
        <p:nvSpPr>
          <p:cNvPr id="5" name="Rectangle 4"/>
          <p:cNvSpPr/>
          <p:nvPr/>
        </p:nvSpPr>
        <p:spPr>
          <a:xfrm>
            <a:off x="142844" y="214290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1840" y="1628800"/>
            <a:ext cx="2500330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AcadNusx" pitchFamily="2" charset="0"/>
              </a:rPr>
              <a:t>hiperglikemia</a:t>
            </a:r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2000232" y="3071810"/>
            <a:ext cx="235745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latin typeface="AcadNusx" pitchFamily="2" charset="0"/>
              </a:rPr>
              <a:t>glikozirebuli</a:t>
            </a:r>
            <a:endParaRPr lang="de-DE" sz="1600" dirty="0" smtClean="0">
              <a:latin typeface="AcadNusx" pitchFamily="2" charset="0"/>
            </a:endParaRPr>
          </a:p>
          <a:p>
            <a:pPr algn="ctr"/>
            <a:r>
              <a:rPr lang="de-DE" sz="1600" dirty="0" err="1" smtClean="0">
                <a:latin typeface="AcadNusx" pitchFamily="2" charset="0"/>
              </a:rPr>
              <a:t>proteinebis</a:t>
            </a:r>
            <a:r>
              <a:rPr lang="de-DE" sz="1600" dirty="0" smtClean="0">
                <a:latin typeface="AcadNusx" pitchFamily="2" charset="0"/>
              </a:rPr>
              <a:t> </a:t>
            </a:r>
            <a:r>
              <a:rPr lang="de-DE" sz="1600" dirty="0" err="1" smtClean="0">
                <a:latin typeface="AcadNusx" pitchFamily="2" charset="0"/>
              </a:rPr>
              <a:t>warmoqmna</a:t>
            </a:r>
            <a:endParaRPr lang="ru-RU" sz="16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3071810"/>
            <a:ext cx="235745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latin typeface="AcadNusx" pitchFamily="2" charset="0"/>
              </a:rPr>
              <a:t>proteinkinaza</a:t>
            </a:r>
            <a:r>
              <a:rPr lang="de-DE" sz="1600" dirty="0" smtClean="0">
                <a:latin typeface="AcadNusx" pitchFamily="2" charset="0"/>
              </a:rPr>
              <a:t> </a:t>
            </a:r>
            <a:r>
              <a:rPr lang="de-DE" b="1" dirty="0" smtClean="0">
                <a:latin typeface="Times" pitchFamily="18" charset="0"/>
              </a:rPr>
              <a:t>C</a:t>
            </a:r>
          </a:p>
          <a:p>
            <a:pPr algn="ctr"/>
            <a:r>
              <a:rPr lang="de-DE" sz="1600" dirty="0" err="1" smtClean="0">
                <a:latin typeface="AcadNusx" pitchFamily="2" charset="0"/>
              </a:rPr>
              <a:t>gaaqtiveba</a:t>
            </a:r>
            <a:endParaRPr lang="ru-RU" sz="1600" dirty="0"/>
          </a:p>
        </p:txBody>
      </p:sp>
      <p:sp>
        <p:nvSpPr>
          <p:cNvPr id="13" name="Rectangle 12"/>
          <p:cNvSpPr/>
          <p:nvPr/>
        </p:nvSpPr>
        <p:spPr>
          <a:xfrm>
            <a:off x="7215206" y="3071810"/>
            <a:ext cx="185735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latin typeface="AcadNusx" pitchFamily="2" charset="0"/>
              </a:rPr>
              <a:t>heqsozaminis</a:t>
            </a:r>
            <a:endParaRPr lang="de-DE" sz="1600" dirty="0" smtClean="0">
              <a:latin typeface="AcadNusx" pitchFamily="2" charset="0"/>
            </a:endParaRPr>
          </a:p>
          <a:p>
            <a:pPr algn="ctr"/>
            <a:r>
              <a:rPr lang="de-DE" sz="1600" dirty="0" err="1" smtClean="0">
                <a:latin typeface="AcadNusx" pitchFamily="2" charset="0"/>
              </a:rPr>
              <a:t>cikli</a:t>
            </a:r>
            <a:endParaRPr lang="ru-RU" sz="1600" dirty="0"/>
          </a:p>
        </p:txBody>
      </p:sp>
      <p:sp>
        <p:nvSpPr>
          <p:cNvPr id="16" name="Rectangle 15"/>
          <p:cNvSpPr/>
          <p:nvPr/>
        </p:nvSpPr>
        <p:spPr>
          <a:xfrm>
            <a:off x="71438" y="3071810"/>
            <a:ext cx="1643042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latin typeface="AcadNusx" pitchFamily="2" charset="0"/>
              </a:rPr>
              <a:t>poliolis</a:t>
            </a:r>
            <a:endParaRPr lang="de-DE" sz="1600" dirty="0" smtClean="0">
              <a:latin typeface="AcadNusx" pitchFamily="2" charset="0"/>
            </a:endParaRPr>
          </a:p>
          <a:p>
            <a:pPr algn="ctr"/>
            <a:r>
              <a:rPr lang="de-DE" sz="1600" dirty="0" err="1" smtClean="0">
                <a:latin typeface="AcadNusx" pitchFamily="2" charset="0"/>
              </a:rPr>
              <a:t>cikli</a:t>
            </a:r>
            <a:endParaRPr lang="ru-RU" sz="1600" dirty="0"/>
          </a:p>
        </p:txBody>
      </p:sp>
      <p:cxnSp>
        <p:nvCxnSpPr>
          <p:cNvPr id="18" name="Elbow Connector 17"/>
          <p:cNvCxnSpPr>
            <a:stCxn id="8" idx="2"/>
            <a:endCxn id="13" idx="0"/>
          </p:cNvCxnSpPr>
          <p:nvPr/>
        </p:nvCxnSpPr>
        <p:spPr>
          <a:xfrm rot="16200000" flipH="1">
            <a:off x="5898629" y="826555"/>
            <a:ext cx="728630" cy="37618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16" idx="0"/>
          </p:cNvCxnSpPr>
          <p:nvPr/>
        </p:nvCxnSpPr>
        <p:spPr>
          <a:xfrm rot="5400000">
            <a:off x="2273167" y="962972"/>
            <a:ext cx="728630" cy="34890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9" idx="0"/>
          </p:cNvCxnSpPr>
          <p:nvPr/>
        </p:nvCxnSpPr>
        <p:spPr>
          <a:xfrm rot="5400000">
            <a:off x="3416167" y="2105972"/>
            <a:ext cx="728630" cy="12030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2"/>
            <a:endCxn id="11" idx="0"/>
          </p:cNvCxnSpPr>
          <p:nvPr/>
        </p:nvCxnSpPr>
        <p:spPr>
          <a:xfrm rot="16200000" flipH="1">
            <a:off x="4702051" y="2023134"/>
            <a:ext cx="728630" cy="13687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85860"/>
            <a:ext cx="6000792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glikemiiT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ganpirobebuli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metaboluri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darRvevebis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Sedegad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adgili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aqvs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2686102"/>
            <a:ext cx="7143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glomeruluri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bazaluri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membranis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gasqelebas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3556345"/>
            <a:ext cx="7143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bazalur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membranaSi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proteoglikanebis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raodenobis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Semcireba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Sesabamisad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uaryofiTi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muxtis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kargva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5029154"/>
            <a:ext cx="7143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podocitebis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denudacia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Kniga\xml\images\o0401000f004.jpg"/>
          <p:cNvPicPr/>
          <p:nvPr/>
        </p:nvPicPr>
        <p:blipFill>
          <a:blip r:embed="rId3" cstate="print"/>
          <a:srcRect t="5927" r="39054" b="37022"/>
          <a:stretch>
            <a:fillRect/>
          </a:stretch>
        </p:blipFill>
        <p:spPr bwMode="auto">
          <a:xfrm>
            <a:off x="1857356" y="2643182"/>
            <a:ext cx="5072066" cy="41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 rot="14028677">
            <a:off x="6482441" y="3144500"/>
            <a:ext cx="642942" cy="21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ight Arrow 19"/>
          <p:cNvSpPr/>
          <p:nvPr/>
        </p:nvSpPr>
        <p:spPr>
          <a:xfrm rot="10800000">
            <a:off x="5872066" y="4914793"/>
            <a:ext cx="642942" cy="21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ight Arrow 20"/>
          <p:cNvSpPr/>
          <p:nvPr/>
        </p:nvSpPr>
        <p:spPr>
          <a:xfrm rot="10800000">
            <a:off x="5857884" y="5429264"/>
            <a:ext cx="642942" cy="21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ight Arrow 21"/>
          <p:cNvSpPr/>
          <p:nvPr/>
        </p:nvSpPr>
        <p:spPr>
          <a:xfrm>
            <a:off x="5143504" y="5929330"/>
            <a:ext cx="642942" cy="21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/>
          <p:cNvSpPr/>
          <p:nvPr/>
        </p:nvSpPr>
        <p:spPr>
          <a:xfrm rot="18206760">
            <a:off x="4802873" y="3077636"/>
            <a:ext cx="642942" cy="21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85918" y="2000240"/>
            <a:ext cx="492922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prosklerozuli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citokinis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TGF-β1 ↑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876" y="214290"/>
            <a:ext cx="37048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hemodinamikuri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darRvevebi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5918" y="1571612"/>
            <a:ext cx="49292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intraglomeruluri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wnevis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gazrdas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2643182"/>
            <a:ext cx="1428760" cy="5000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cadNusx" pitchFamily="2" charset="0"/>
              </a:rPr>
              <a:t>norma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72330" y="2643182"/>
            <a:ext cx="1428760" cy="5000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cadNusx" pitchFamily="2" charset="0"/>
              </a:rPr>
              <a:t>diabeti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3786182" y="3429000"/>
            <a:ext cx="1571636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AcadMtavr" pitchFamily="2" charset="0"/>
              </a:rPr>
              <a:t>aferentuli</a:t>
            </a:r>
            <a:endParaRPr lang="ru-RU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357950" y="3429000"/>
            <a:ext cx="1643074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AcadMtavr" pitchFamily="2" charset="0"/>
              </a:rPr>
              <a:t>eferentuli</a:t>
            </a:r>
            <a:endParaRPr lang="ru-RU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57620" y="5857892"/>
            <a:ext cx="1571636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latin typeface="AcadMtavr" pitchFamily="2" charset="0"/>
              </a:rPr>
              <a:t>Pproqsimaluri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milaki</a:t>
            </a:r>
            <a:endParaRPr lang="ru-RU" sz="1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500826" y="4857760"/>
            <a:ext cx="1571636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latin typeface="AcadMtavr" pitchFamily="2" charset="0"/>
              </a:rPr>
              <a:t>cilis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filtraciis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gaZliereba</a:t>
            </a:r>
            <a:endParaRPr lang="ru-RU" sz="1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500826" y="5429264"/>
            <a:ext cx="157163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latin typeface="AcadMtavr" pitchFamily="2" charset="0"/>
              </a:rPr>
              <a:t>citokinebis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gaaqtiveba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da</a:t>
            </a:r>
            <a:r>
              <a:rPr lang="en-US" sz="1000" b="1" dirty="0" smtClean="0">
                <a:latin typeface="AcadMtavr" pitchFamily="2" charset="0"/>
              </a:rPr>
              <a:t> </a:t>
            </a:r>
            <a:r>
              <a:rPr lang="en-US" sz="1000" b="1" dirty="0" err="1" smtClean="0">
                <a:latin typeface="AcadMtavr" pitchFamily="2" charset="0"/>
              </a:rPr>
              <a:t>ujrduli</a:t>
            </a:r>
            <a:r>
              <a:rPr lang="en-US" sz="1000" b="1" dirty="0" smtClean="0">
                <a:latin typeface="AcadMtavr" pitchFamily="2" charset="0"/>
              </a:rPr>
              <a:t>   </a:t>
            </a:r>
            <a:r>
              <a:rPr lang="en-US" sz="1000" b="1" dirty="0" err="1" smtClean="0">
                <a:latin typeface="AcadMtavr" pitchFamily="2" charset="0"/>
              </a:rPr>
              <a:t>proliferacia</a:t>
            </a:r>
            <a:endParaRPr lang="ru-RU" sz="1000" b="1" dirty="0"/>
          </a:p>
        </p:txBody>
      </p:sp>
      <p:sp>
        <p:nvSpPr>
          <p:cNvPr id="24" name="Rectangle 23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nip Single Corner Rectangle 24"/>
          <p:cNvSpPr/>
          <p:nvPr/>
        </p:nvSpPr>
        <p:spPr>
          <a:xfrm flipH="1">
            <a:off x="142844" y="845090"/>
            <a:ext cx="7572428" cy="642942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metaboluri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darRvevebis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Sedegad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xdeba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vazoaqtiuri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hormonebis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angionenzin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 II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(ATII)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endoTelinis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(ET-1)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Mtavr" pitchFamily="2" charset="0"/>
                <a:ea typeface="Times New Roman" pitchFamily="18" charset="0"/>
                <a:cs typeface="Times New Roman" pitchFamily="18" charset="0"/>
              </a:rPr>
              <a:t>gaaqtiveba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5429256" y="500042"/>
            <a:ext cx="34290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000" b="1" dirty="0" err="1">
                <a:latin typeface="AcadNusx" pitchFamily="2" charset="0"/>
              </a:rPr>
              <a:t>stadireba</a:t>
            </a:r>
            <a:r>
              <a:rPr lang="en-US" sz="2000" b="1" dirty="0">
                <a:latin typeface="AcadNusx" pitchFamily="2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Mogensen</a:t>
            </a:r>
            <a:r>
              <a:rPr lang="en-US" sz="2000" b="1" dirty="0">
                <a:latin typeface="AcadNusx" pitchFamily="2" charset="0"/>
              </a:rPr>
              <a:t>-is </a:t>
            </a:r>
            <a:r>
              <a:rPr lang="en-US" sz="2000" b="1" dirty="0" err="1">
                <a:latin typeface="AcadNusx" pitchFamily="2" charset="0"/>
              </a:rPr>
              <a:t>mixedviT</a:t>
            </a:r>
            <a:r>
              <a:rPr lang="en-US" sz="2000" b="1" dirty="0">
                <a:latin typeface="AcadNusx" pitchFamily="2" charset="0"/>
              </a:rPr>
              <a:t>: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71406" y="857232"/>
            <a:ext cx="4968027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en-US" sz="1600" b="1" i="1" u="sng" dirty="0">
                <a:latin typeface="AcadNusx" pitchFamily="2" charset="0"/>
              </a:rPr>
              <a:t>stadia I:</a:t>
            </a:r>
            <a:r>
              <a:rPr lang="en-US" sz="1600" b="1" i="1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glomeruluri</a:t>
            </a:r>
            <a:r>
              <a:rPr lang="en-US" sz="1600" b="1" i="1" u="sng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hiperfiltracia</a:t>
            </a:r>
            <a:endParaRPr lang="ru-RU" sz="1600" b="1" dirty="0"/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gfs</a:t>
            </a:r>
            <a:r>
              <a:rPr lang="en-US" sz="1600" dirty="0">
                <a:latin typeface="AcadNusx" pitchFamily="2" charset="0"/>
              </a:rPr>
              <a:t>-is 20-40%-</a:t>
            </a:r>
            <a:r>
              <a:rPr lang="en-US" sz="1600" dirty="0" err="1">
                <a:latin typeface="AcadNusx" pitchFamily="2" charset="0"/>
              </a:rPr>
              <a:t>iT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mateba</a:t>
            </a:r>
            <a:endParaRPr lang="en-US" sz="1600" dirty="0">
              <a:latin typeface="AcadNusx" pitchFamily="2" charset="0"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glomeruluri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hipertrofia</a:t>
            </a:r>
            <a:endParaRPr lang="en-US" sz="1600" dirty="0">
              <a:latin typeface="AcadNusx" pitchFamily="2" charset="0"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sonografiulad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Tirkmlebis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zomaSi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mateba</a:t>
            </a:r>
            <a:endParaRPr lang="en-US" sz="1600" dirty="0">
              <a:latin typeface="AcadNusx" pitchFamily="2" charset="0"/>
            </a:endParaRP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428596" y="2000240"/>
            <a:ext cx="558678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tabLst>
                <a:tab pos="533400" algn="l"/>
              </a:tabLst>
            </a:pPr>
            <a:r>
              <a:rPr lang="en-US" sz="1600" b="1" i="1" u="sng" dirty="0">
                <a:latin typeface="AcadNusx" pitchFamily="2" charset="0"/>
              </a:rPr>
              <a:t>stadia II:</a:t>
            </a:r>
            <a:r>
              <a:rPr lang="en-US" sz="1600" b="1" i="1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latenturi</a:t>
            </a:r>
            <a:r>
              <a:rPr lang="en-US" sz="1600" b="1" i="1" u="sng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faza</a:t>
            </a:r>
            <a:endParaRPr lang="ru-RU" sz="1600" b="1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gfs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normis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zeda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zRvarze</a:t>
            </a:r>
            <a:r>
              <a:rPr lang="de-DE" sz="1600" dirty="0">
                <a:latin typeface="AcadNusx" pitchFamily="2" charset="0"/>
              </a:rPr>
              <a:t> an </a:t>
            </a:r>
            <a:r>
              <a:rPr lang="de-DE" sz="1600" dirty="0" err="1">
                <a:latin typeface="AcadNusx" pitchFamily="2" charset="0"/>
              </a:rPr>
              <a:t>normaluri</a:t>
            </a:r>
            <a:endParaRPr lang="de-DE" sz="1600" dirty="0">
              <a:latin typeface="AcadNusx" pitchFamily="2" charset="0"/>
            </a:endParaRPr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morfologiurad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bazalurii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membranis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gasqeleba</a:t>
            </a:r>
            <a:endParaRPr lang="de-DE" sz="1600" dirty="0">
              <a:latin typeface="AcadNusx" pitchFamily="2" charset="0"/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030571" y="2923286"/>
            <a:ext cx="568456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/>
            <a:r>
              <a:rPr lang="de-DE" sz="1600" b="1" i="1" u="sng" dirty="0" err="1">
                <a:latin typeface="AcadNusx" pitchFamily="2" charset="0"/>
              </a:rPr>
              <a:t>stadia</a:t>
            </a:r>
            <a:r>
              <a:rPr lang="de-DE" sz="1600" b="1" i="1" u="sng" dirty="0">
                <a:latin typeface="AcadNusx" pitchFamily="2" charset="0"/>
              </a:rPr>
              <a:t> III:</a:t>
            </a:r>
            <a:r>
              <a:rPr lang="de-DE" sz="1600" b="1" i="1" dirty="0">
                <a:latin typeface="AcadNusx" pitchFamily="2" charset="0"/>
              </a:rPr>
              <a:t> </a:t>
            </a:r>
            <a:r>
              <a:rPr lang="de-DE" sz="1600" b="1" i="1" u="sng" dirty="0" err="1">
                <a:latin typeface="AcadNusx" pitchFamily="2" charset="0"/>
              </a:rPr>
              <a:t>mikroalbuminuriis</a:t>
            </a:r>
            <a:r>
              <a:rPr lang="de-DE" sz="1600" b="1" i="1" u="sng" dirty="0">
                <a:latin typeface="AcadNusx" pitchFamily="2" charset="0"/>
              </a:rPr>
              <a:t> </a:t>
            </a:r>
            <a:r>
              <a:rPr lang="de-DE" sz="1600" b="1" i="1" u="sng" dirty="0" err="1">
                <a:latin typeface="AcadNusx" pitchFamily="2" charset="0"/>
              </a:rPr>
              <a:t>stadia</a:t>
            </a:r>
            <a:endParaRPr lang="ru-RU" sz="1600" b="1" dirty="0"/>
          </a:p>
          <a:p>
            <a:pPr algn="l">
              <a:buFontTx/>
              <a:buChar char="•"/>
            </a:pP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gfs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jer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kidev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normaluri</a:t>
            </a:r>
            <a:r>
              <a:rPr lang="de-DE" sz="1600" dirty="0">
                <a:latin typeface="AcadNusx" pitchFamily="2" charset="0"/>
              </a:rPr>
              <a:t> an </a:t>
            </a:r>
            <a:r>
              <a:rPr lang="de-DE" sz="1600" dirty="0" err="1">
                <a:latin typeface="AcadNusx" pitchFamily="2" charset="0"/>
              </a:rPr>
              <a:t>klebadi</a:t>
            </a:r>
            <a:endParaRPr lang="ru-RU" sz="1600" dirty="0"/>
          </a:p>
          <a:p>
            <a:pPr algn="l">
              <a:buFontTx/>
              <a:buChar char="•"/>
            </a:pP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SardSi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albumini</a:t>
            </a:r>
            <a:r>
              <a:rPr lang="de-DE" sz="1600" dirty="0">
                <a:latin typeface="AcadNusx" pitchFamily="2" charset="0"/>
              </a:rPr>
              <a:t> (30-300mg/</a:t>
            </a:r>
            <a:r>
              <a:rPr lang="de-DE" sz="1600" dirty="0" err="1">
                <a:latin typeface="AcadNusx" pitchFamily="2" charset="0"/>
              </a:rPr>
              <a:t>dR</a:t>
            </a:r>
            <a:r>
              <a:rPr lang="de-DE" sz="1600" dirty="0">
                <a:latin typeface="AcadNusx" pitchFamily="2" charset="0"/>
              </a:rPr>
              <a:t>): </a:t>
            </a:r>
            <a:r>
              <a:rPr lang="de-DE" sz="1600" dirty="0" err="1">
                <a:latin typeface="AcadNusx" pitchFamily="2" charset="0"/>
              </a:rPr>
              <a:t>mikroalbuminuria</a:t>
            </a:r>
            <a:r>
              <a:rPr lang="de-DE" sz="1600" dirty="0">
                <a:latin typeface="AcadNusx" pitchFamily="2" charset="0"/>
              </a:rPr>
              <a:t> </a:t>
            </a:r>
            <a:endParaRPr lang="ru-RU" sz="1600" dirty="0"/>
          </a:p>
          <a:p>
            <a:pPr algn="l">
              <a:buFontTx/>
              <a:buChar char="•"/>
            </a:pP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arteriuli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wnevis</a:t>
            </a:r>
            <a:r>
              <a:rPr lang="de-DE" sz="1600" dirty="0">
                <a:latin typeface="AcadNusx" pitchFamily="2" charset="0"/>
              </a:rPr>
              <a:t> </a:t>
            </a:r>
            <a:r>
              <a:rPr lang="de-DE" sz="1600" dirty="0" err="1">
                <a:latin typeface="AcadNusx" pitchFamily="2" charset="0"/>
              </a:rPr>
              <a:t>mateba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1366869" y="4071942"/>
            <a:ext cx="6848469" cy="155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tabLst>
                <a:tab pos="533400" algn="l"/>
              </a:tabLst>
            </a:pPr>
            <a:r>
              <a:rPr lang="en-US" sz="1600" b="1" i="1" u="sng" dirty="0">
                <a:latin typeface="AcadNusx" pitchFamily="2" charset="0"/>
              </a:rPr>
              <a:t>stadia IV:</a:t>
            </a:r>
            <a:r>
              <a:rPr lang="en-US" sz="1600" b="1" i="1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makroalbuminuria</a:t>
            </a:r>
            <a:endParaRPr lang="ru-RU" sz="1600" b="1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gfs</a:t>
            </a:r>
            <a:r>
              <a:rPr lang="en-US" sz="1600" dirty="0">
                <a:latin typeface="AcadNusx" pitchFamily="2" charset="0"/>
              </a:rPr>
              <a:t>-is </a:t>
            </a:r>
            <a:r>
              <a:rPr lang="en-US" sz="1600" dirty="0" err="1">
                <a:latin typeface="AcadNusx" pitchFamily="2" charset="0"/>
              </a:rPr>
              <a:t>daqveiTeba</a:t>
            </a:r>
            <a:r>
              <a:rPr lang="en-US" sz="1600" dirty="0">
                <a:latin typeface="AcadNusx" pitchFamily="2" charset="0"/>
              </a:rPr>
              <a:t> (0,5-1,0ml/</a:t>
            </a:r>
            <a:r>
              <a:rPr lang="en-US" sz="1600" dirty="0" err="1">
                <a:latin typeface="AcadNusx" pitchFamily="2" charset="0"/>
              </a:rPr>
              <a:t>qT-iT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TveSi</a:t>
            </a:r>
            <a:r>
              <a:rPr lang="en-US" sz="1600" dirty="0">
                <a:latin typeface="AcadNusx" pitchFamily="2" charset="0"/>
              </a:rPr>
              <a:t>)</a:t>
            </a:r>
            <a:endParaRPr lang="ru-RU" sz="1600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proteinuria</a:t>
            </a:r>
            <a:r>
              <a:rPr lang="en-US" sz="1600" dirty="0">
                <a:latin typeface="AcadNusx" pitchFamily="2" charset="0"/>
              </a:rPr>
              <a:t>, </a:t>
            </a:r>
            <a:r>
              <a:rPr lang="en-US" sz="1600" dirty="0" err="1">
                <a:latin typeface="AcadNusx" pitchFamily="2" charset="0"/>
              </a:rPr>
              <a:t>romelic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ukve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fiqsirdeba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skrinigtesteriT</a:t>
            </a:r>
            <a:r>
              <a:rPr lang="en-US" sz="1600" dirty="0">
                <a:latin typeface="AcadNusx" pitchFamily="2" charset="0"/>
              </a:rPr>
              <a:t> (</a:t>
            </a:r>
            <a:r>
              <a:rPr lang="en-US" sz="1600" dirty="0" err="1">
                <a:latin typeface="AcadNusx" pitchFamily="2" charset="0"/>
              </a:rPr>
              <a:t>e.i</a:t>
            </a:r>
            <a:r>
              <a:rPr lang="en-US" sz="1600" dirty="0">
                <a:latin typeface="AcadNusx" pitchFamily="2" charset="0"/>
              </a:rPr>
              <a:t>. &gt; 300mg/</a:t>
            </a:r>
            <a:r>
              <a:rPr lang="en-US" sz="1600" dirty="0" err="1">
                <a:latin typeface="AcadNusx" pitchFamily="2" charset="0"/>
              </a:rPr>
              <a:t>dR</a:t>
            </a:r>
            <a:r>
              <a:rPr lang="en-US" sz="1600" dirty="0">
                <a:latin typeface="AcadNusx" pitchFamily="2" charset="0"/>
              </a:rPr>
              <a:t>), </a:t>
            </a:r>
            <a:r>
              <a:rPr lang="en-US" sz="1600" dirty="0" err="1">
                <a:latin typeface="AcadNusx" pitchFamily="2" charset="0"/>
              </a:rPr>
              <a:t>proteinuriis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xarisxis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mateba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weliwadSi</a:t>
            </a:r>
            <a:r>
              <a:rPr lang="en-US" sz="1600" dirty="0">
                <a:latin typeface="AcadNusx" pitchFamily="2" charset="0"/>
              </a:rPr>
              <a:t> 20-40%-</a:t>
            </a:r>
            <a:r>
              <a:rPr lang="en-US" sz="1600" dirty="0" err="1">
                <a:latin typeface="AcadNusx" pitchFamily="2" charset="0"/>
              </a:rPr>
              <a:t>iT</a:t>
            </a:r>
            <a:r>
              <a:rPr lang="en-US" sz="1600" dirty="0">
                <a:latin typeface="AcadNusx" pitchFamily="2" charset="0"/>
              </a:rPr>
              <a:t>, </a:t>
            </a:r>
            <a:r>
              <a:rPr lang="en-US" sz="1600" dirty="0" err="1">
                <a:latin typeface="AcadNusx" pitchFamily="2" charset="0"/>
              </a:rPr>
              <a:t>SesaZloa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nefrozuli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xarisxis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proteinuria</a:t>
            </a:r>
            <a:endParaRPr lang="ru-RU" sz="1600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hipertonia</a:t>
            </a:r>
            <a:endParaRPr lang="en-US" sz="1600" dirty="0">
              <a:latin typeface="AcadNusx" pitchFamily="2" charset="0"/>
            </a:endParaRP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1859048" y="5709368"/>
            <a:ext cx="357020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l">
              <a:tabLst>
                <a:tab pos="533400" algn="l"/>
              </a:tabLst>
            </a:pPr>
            <a:r>
              <a:rPr lang="en-US" sz="1600" b="1" i="1" u="sng" dirty="0">
                <a:latin typeface="AcadNusx" pitchFamily="2" charset="0"/>
              </a:rPr>
              <a:t>stadia V:</a:t>
            </a:r>
            <a:r>
              <a:rPr lang="en-US" sz="1600" b="1" i="1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Tirkmlis</a:t>
            </a:r>
            <a:r>
              <a:rPr lang="en-US" sz="1600" b="1" i="1" u="sng" dirty="0">
                <a:latin typeface="AcadNusx" pitchFamily="2" charset="0"/>
              </a:rPr>
              <a:t> </a:t>
            </a:r>
            <a:r>
              <a:rPr lang="en-US" sz="1600" b="1" i="1" u="sng" dirty="0" err="1">
                <a:latin typeface="AcadNusx" pitchFamily="2" charset="0"/>
              </a:rPr>
              <a:t>ukmarisoba</a:t>
            </a:r>
            <a:endParaRPr lang="ru-RU" sz="1600" b="1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gfs</a:t>
            </a:r>
            <a:r>
              <a:rPr lang="en-US" sz="1600" dirty="0">
                <a:latin typeface="AcadNusx" pitchFamily="2" charset="0"/>
              </a:rPr>
              <a:t>-is </a:t>
            </a:r>
            <a:r>
              <a:rPr lang="en-US" sz="1600" dirty="0" err="1">
                <a:latin typeface="AcadNusx" pitchFamily="2" charset="0"/>
              </a:rPr>
              <a:t>swrafi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kleba</a:t>
            </a:r>
            <a:endParaRPr lang="ru-RU" sz="1600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nefrozuli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sindromi</a:t>
            </a: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xSiria</a:t>
            </a:r>
            <a:endParaRPr lang="ru-RU" sz="1600" dirty="0"/>
          </a:p>
          <a:p>
            <a:pPr algn="l">
              <a:buFontTx/>
              <a:buChar char="•"/>
              <a:tabLst>
                <a:tab pos="533400" algn="l"/>
              </a:tabLst>
            </a:pPr>
            <a:r>
              <a:rPr lang="en-US" sz="1600" dirty="0">
                <a:latin typeface="AcadNusx" pitchFamily="2" charset="0"/>
              </a:rPr>
              <a:t> </a:t>
            </a:r>
            <a:r>
              <a:rPr lang="en-US" sz="1600" dirty="0" err="1">
                <a:latin typeface="AcadNusx" pitchFamily="2" charset="0"/>
              </a:rPr>
              <a:t>hipertonia</a:t>
            </a:r>
            <a:endParaRPr lang="en-US" sz="1600" dirty="0">
              <a:latin typeface="AcadNusx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nimBg="1"/>
      <p:bldP spid="259076" grpId="0" animBg="1"/>
      <p:bldP spid="259077" grpId="0" animBg="1"/>
      <p:bldP spid="259078" grpId="0" animBg="1"/>
      <p:bldP spid="259079" grpId="0" animBg="1"/>
      <p:bldP spid="2590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5917188"/>
            <a:ext cx="378621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terfi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1214422"/>
            <a:ext cx="64294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 nefropaTiis diagnosikisas gasaTvaliswinebelia yvela is </a:t>
            </a: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eqstrarenuli, 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romelic viTardeba am dros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786058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retinopaTia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polineiropaTiebi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428868"/>
            <a:ext cx="37850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mikrovaskuluri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garTulebebi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934" y="4086059"/>
            <a:ext cx="43577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gulis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koronaruli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daavadeba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cerebrovaskuluri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dazianebebi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periferiuli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arteriebis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okluziuri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daavadeba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3728869"/>
            <a:ext cx="43577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makrovaskuluri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garTulebebi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5559998"/>
            <a:ext cx="37862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Sereuli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garTuleba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1357290" y="857232"/>
            <a:ext cx="1785950" cy="35719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de-DE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diagnostika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5068685"/>
            <a:ext cx="792961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2.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xSiria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aTerosklerozuli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genezis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arteriis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stenozi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qolesteruli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embolia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214422"/>
            <a:ext cx="721523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riTi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gansxvavdeba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erTmaneTisgan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1.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2.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ganviTarebuli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500306"/>
            <a:ext cx="79296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2.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50%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diagnozis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gamovlenisas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ukve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saxezea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mikro-makroalbuminuria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hipertonia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354173"/>
            <a:ext cx="79296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gulis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koronaruli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gacilebiT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ufro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xSiria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2.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4211429"/>
            <a:ext cx="79296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tipi 2.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Saqriani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dros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Tirkmlis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biofsiiT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20% 	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SesaZloa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aradiabeturi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renuli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daavadebis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aRmoCena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42852"/>
            <a:ext cx="37673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diabeturi</a:t>
            </a:r>
            <a:r>
              <a:rPr kumimoji="0" lang="en-US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nefropaTia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1524</TotalTime>
  <Words>1347</Words>
  <Application>Microsoft Office PowerPoint</Application>
  <PresentationFormat>On-screen Show (4:3)</PresentationFormat>
  <Paragraphs>258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Dia</vt:lpstr>
      <vt:lpstr>Ddiabeturi nefropaTia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HbA1c  მცირდება:  ქრონიკული ღვიძლის უკმარისობა  რკინა და vit B12 ,ერითროპოეტინის მიწოდება რეტიკულოციტოზი ჰემოჰლობინოპათიები–მცირდება ერითროციტის            სიცოცხლის ხანგძლივობა ასპირინი, vit C-E გაზრდილი ინტრაელითროციტალური Ph. რევმატოიდული ართრიტი მედიკამენტები–ანტირეტროვირუსული    –          რიბავირინი,დეპსონი ჰიპერტრიგლიცერიდემია </vt:lpstr>
      <vt:lpstr>                     ჰიპოგლიკემიის  რისკი იზრდება:    . თირკმლის შემცირებული მასა გავლენას           ახდენს   გლიკონეოგენეზსა და            გლიკოლიზზე .მცირდება თირკმელში ინსულინის              კლირენსი. .მცირდება ჰიპოგლიკემიური მედიკამენტების              კლირენსი. .თანმხლები დაავადებები და მედიკამენტები.                        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</vt:lpstr>
      <vt:lpstr>Slide 27</vt:lpstr>
      <vt:lpstr>Slide 28</vt:lpstr>
      <vt:lpstr>Slide 29</vt:lpstr>
      <vt:lpstr>.არ არის მყარი მონაცემები რომ მეტფორმინიზე მყოფ პაციენტებსი  ლაქტ აციდოზს უფრო ხშირია.    .უნდა განვასხვაოთ:        ლაქტ აციდოზი ტიპი A– გამოწვეული                         ქსოვილების ჰიპოქსიით/ ღვიძლის უკმარისობით        ლაქტ აციდოზი გიპი B – გამოწვეული                   ინტოქსიკაციით,მაგ მეტფორმინით.  .რეკომენდირებულია მეტფორმინის შეწყვეტა როდესაც დეჰიდრატაციის რისკია, როდესაც იგეგმება კონტრასტის გამოყენება ან თირკმლის დაზიანების რისკია. (განსაკუთრებით პაციენტებში &lt;45 გფრ–ით)     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User</cp:lastModifiedBy>
  <cp:revision>170</cp:revision>
  <dcterms:created xsi:type="dcterms:W3CDTF">2009-02-10T09:14:50Z</dcterms:created>
  <dcterms:modified xsi:type="dcterms:W3CDTF">2014-12-27T07:24:07Z</dcterms:modified>
</cp:coreProperties>
</file>